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5.svg" ContentType="image/svg+xml"/>
  <Override PartName="/ppt/media/image18.svg" ContentType="image/svg+xml"/>
  <Override PartName="/ppt/media/image3.svg" ContentType="image/svg+xml"/>
  <Override PartName="/ppt/media/image34.svg" ContentType="image/svg+xml"/>
  <Override PartName="/ppt/media/image42.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8288000" cy="10287000"/>
  <p:notesSz cx="6858000" cy="9144000"/>
  <p:embeddedFontLst>
    <p:embeddedFont>
      <p:font typeface="Times New Roman Bold" panose="02030802070405020303"/>
      <p:bold r:id="rId35"/>
    </p:embeddedFont>
    <p:embeddedFont>
      <p:font typeface="Calibri" panose="020F050202020403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svg"/><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svg"/><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7.svg"/><Relationship Id="rId2" Type="http://schemas.openxmlformats.org/officeDocument/2006/relationships/image" Target="../media/image26.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9.svg"/><Relationship Id="rId4" Type="http://schemas.openxmlformats.org/officeDocument/2006/relationships/image" Target="../media/image48.png"/><Relationship Id="rId3" Type="http://schemas.openxmlformats.org/officeDocument/2006/relationships/image" Target="../media/image18.svg"/><Relationship Id="rId2" Type="http://schemas.openxmlformats.org/officeDocument/2006/relationships/image" Target="../media/image24.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jpe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CF8F3">
                <a:alpha val="100000"/>
              </a:srgbClr>
            </a:gs>
            <a:gs pos="50000">
              <a:srgbClr val="E7E4DA">
                <a:alpha val="100000"/>
              </a:srgbClr>
            </a:gs>
            <a:gs pos="100000">
              <a:srgbClr val="E8E6D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6016291" y="420319"/>
            <a:ext cx="6612454" cy="9446362"/>
          </a:xfrm>
          <a:custGeom>
            <a:avLst/>
            <a:gdLst/>
            <a:ahLst/>
            <a:cxnLst/>
            <a:rect l="l" t="t" r="r" b="b"/>
            <a:pathLst>
              <a:path w="6612454" h="9446362">
                <a:moveTo>
                  <a:pt x="0" y="0"/>
                </a:moveTo>
                <a:lnTo>
                  <a:pt x="6612453" y="0"/>
                </a:lnTo>
                <a:lnTo>
                  <a:pt x="6612453" y="9446362"/>
                </a:lnTo>
                <a:lnTo>
                  <a:pt x="0" y="9446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765340" y="5959243"/>
            <a:ext cx="5522660" cy="4327757"/>
          </a:xfrm>
          <a:custGeom>
            <a:avLst/>
            <a:gdLst/>
            <a:ahLst/>
            <a:cxnLst/>
            <a:rect l="l" t="t" r="r" b="b"/>
            <a:pathLst>
              <a:path w="5522660" h="4327757">
                <a:moveTo>
                  <a:pt x="0" y="0"/>
                </a:moveTo>
                <a:lnTo>
                  <a:pt x="5522660" y="0"/>
                </a:lnTo>
                <a:lnTo>
                  <a:pt x="5522660" y="4327757"/>
                </a:lnTo>
                <a:lnTo>
                  <a:pt x="0" y="4327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621008" y="2338302"/>
            <a:ext cx="5563874" cy="3620941"/>
          </a:xfrm>
          <a:prstGeom prst="rect">
            <a:avLst/>
          </a:prstGeom>
        </p:spPr>
        <p:txBody>
          <a:bodyPr lIns="0" tIns="0" rIns="0" bIns="0" rtlCol="0" anchor="t">
            <a:spAutoFit/>
          </a:bodyPr>
          <a:lstStyle/>
          <a:p>
            <a:pPr algn="ctr">
              <a:lnSpc>
                <a:spcPts val="5695"/>
              </a:lnSpc>
            </a:pPr>
            <a:r>
              <a:rPr lang="en-US" sz="4070">
                <a:solidFill>
                  <a:srgbClr val="865639"/>
                </a:solidFill>
                <a:latin typeface="Times New Roman" panose="02020603050405020304"/>
                <a:ea typeface="Times New Roman" panose="02020603050405020304"/>
                <a:cs typeface="Times New Roman" panose="02020603050405020304"/>
                <a:sym typeface="Times New Roman" panose="02020603050405020304"/>
              </a:rPr>
              <a:t>DATA WAREHOUSE DESIGN AND ETL IMPLEMENTATION: LOAN APPROVAL DATASET</a:t>
            </a:r>
            <a:endParaRPr lang="en-US" sz="407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6775507" y="6789710"/>
            <a:ext cx="5094020" cy="1033780"/>
          </a:xfrm>
          <a:prstGeom prst="rect">
            <a:avLst/>
          </a:prstGeom>
        </p:spPr>
        <p:txBody>
          <a:bodyPr lIns="0" tIns="0" rIns="0" bIns="0" rtlCol="0" anchor="t">
            <a:spAutoFit/>
          </a:bodyPr>
          <a:lstStyle/>
          <a:p>
            <a:pPr algn="ctr">
              <a:lnSpc>
                <a:spcPts val="3920"/>
              </a:lnSpc>
            </a:pPr>
            <a:r>
              <a:rPr lang="en-US" sz="2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Presented by</a:t>
            </a:r>
            <a:endParaRPr lang="en-US" sz="2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920"/>
              </a:lnSpc>
            </a:pPr>
            <a:r>
              <a:rPr lang="en-US" sz="2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Deekshita Ganapathineedi</a:t>
            </a:r>
            <a:endParaRPr lang="en-US" sz="2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1328644" y="1767691"/>
            <a:ext cx="15630713" cy="7281843"/>
          </a:xfrm>
          <a:custGeom>
            <a:avLst/>
            <a:gdLst/>
            <a:ahLst/>
            <a:cxnLst/>
            <a:rect l="l" t="t" r="r" b="b"/>
            <a:pathLst>
              <a:path w="15630713" h="7281843">
                <a:moveTo>
                  <a:pt x="0" y="0"/>
                </a:moveTo>
                <a:lnTo>
                  <a:pt x="15630712" y="0"/>
                </a:lnTo>
                <a:lnTo>
                  <a:pt x="15630712" y="7281843"/>
                </a:lnTo>
                <a:lnTo>
                  <a:pt x="0" y="7281843"/>
                </a:lnTo>
                <a:lnTo>
                  <a:pt x="0" y="0"/>
                </a:lnTo>
                <a:close/>
              </a:path>
            </a:pathLst>
          </a:custGeom>
          <a:blipFill>
            <a:blip r:embed="rId1"/>
            <a:stretch>
              <a:fillRect/>
            </a:stretch>
          </a:blipFill>
        </p:spPr>
      </p:sp>
      <p:sp>
        <p:nvSpPr>
          <p:cNvPr id="3" name="TextBox 3"/>
          <p:cNvSpPr txBox="1"/>
          <p:nvPr/>
        </p:nvSpPr>
        <p:spPr>
          <a:xfrm>
            <a:off x="5334000" y="346075"/>
            <a:ext cx="7224395"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Mapping: m_borrower_dim</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Dim_borrower_data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09</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269717" y="1615460"/>
            <a:ext cx="15748567" cy="7056079"/>
          </a:xfrm>
          <a:custGeom>
            <a:avLst/>
            <a:gdLst/>
            <a:ahLst/>
            <a:cxnLst/>
            <a:rect l="l" t="t" r="r" b="b"/>
            <a:pathLst>
              <a:path w="15748567" h="7056079">
                <a:moveTo>
                  <a:pt x="0" y="0"/>
                </a:moveTo>
                <a:lnTo>
                  <a:pt x="15748566" y="0"/>
                </a:lnTo>
                <a:lnTo>
                  <a:pt x="15748566" y="7056080"/>
                </a:lnTo>
                <a:lnTo>
                  <a:pt x="0" y="7056080"/>
                </a:lnTo>
                <a:lnTo>
                  <a:pt x="0" y="0"/>
                </a:lnTo>
                <a:close/>
              </a:path>
            </a:pathLst>
          </a:custGeom>
          <a:blipFill>
            <a:blip r:embed="rId1"/>
            <a:stretch>
              <a:fillRect t="-3813" b="-3813"/>
            </a:stretch>
          </a:blipFill>
        </p:spPr>
      </p:sp>
      <p:sp>
        <p:nvSpPr>
          <p:cNvPr id="3" name="TextBox 3"/>
          <p:cNvSpPr txBox="1"/>
          <p:nvPr/>
        </p:nvSpPr>
        <p:spPr>
          <a:xfrm>
            <a:off x="5562600" y="342900"/>
            <a:ext cx="6746875"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Mapping: m_bank_dim</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Dim_bank_data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10</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624528" y="1441027"/>
            <a:ext cx="15038945" cy="7817273"/>
          </a:xfrm>
          <a:custGeom>
            <a:avLst/>
            <a:gdLst/>
            <a:ahLst/>
            <a:cxnLst/>
            <a:rect l="l" t="t" r="r" b="b"/>
            <a:pathLst>
              <a:path w="15038945" h="7817273">
                <a:moveTo>
                  <a:pt x="0" y="0"/>
                </a:moveTo>
                <a:lnTo>
                  <a:pt x="15038944" y="0"/>
                </a:lnTo>
                <a:lnTo>
                  <a:pt x="15038944" y="7817273"/>
                </a:lnTo>
                <a:lnTo>
                  <a:pt x="0" y="7817273"/>
                </a:lnTo>
                <a:lnTo>
                  <a:pt x="0" y="0"/>
                </a:lnTo>
                <a:close/>
              </a:path>
            </a:pathLst>
          </a:custGeom>
          <a:blipFill>
            <a:blip r:embed="rId1"/>
            <a:stretch>
              <a:fillRect/>
            </a:stretch>
          </a:blipFill>
        </p:spPr>
      </p:sp>
      <p:sp>
        <p:nvSpPr>
          <p:cNvPr id="3" name="TextBox 3"/>
          <p:cNvSpPr txBox="1"/>
          <p:nvPr/>
        </p:nvSpPr>
        <p:spPr>
          <a:xfrm>
            <a:off x="5562600" y="189230"/>
            <a:ext cx="7044690"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 wf_loan_details</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dim_loandetails_data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916400" y="8267700"/>
            <a:ext cx="1330960" cy="213614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11</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355411" y="1803395"/>
            <a:ext cx="13577178" cy="7174645"/>
          </a:xfrm>
          <a:custGeom>
            <a:avLst/>
            <a:gdLst/>
            <a:ahLst/>
            <a:cxnLst/>
            <a:rect l="l" t="t" r="r" b="b"/>
            <a:pathLst>
              <a:path w="13577178" h="7174645">
                <a:moveTo>
                  <a:pt x="0" y="0"/>
                </a:moveTo>
                <a:lnTo>
                  <a:pt x="13577178" y="0"/>
                </a:lnTo>
                <a:lnTo>
                  <a:pt x="13577178" y="7174644"/>
                </a:lnTo>
                <a:lnTo>
                  <a:pt x="0" y="7174644"/>
                </a:lnTo>
                <a:lnTo>
                  <a:pt x="0" y="0"/>
                </a:lnTo>
                <a:close/>
              </a:path>
            </a:pathLst>
          </a:custGeom>
          <a:blipFill>
            <a:blip r:embed="rId1"/>
            <a:stretch>
              <a:fillRect t="-6189" b="-10064"/>
            </a:stretch>
          </a:blipFill>
        </p:spPr>
      </p:sp>
      <p:sp>
        <p:nvSpPr>
          <p:cNvPr id="3" name="TextBox 3"/>
          <p:cNvSpPr txBox="1"/>
          <p:nvPr/>
        </p:nvSpPr>
        <p:spPr>
          <a:xfrm>
            <a:off x="5334000" y="266700"/>
            <a:ext cx="7209790"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 wf_bank_dim</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Dim_bank_data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459200" y="8039100"/>
            <a:ext cx="2030730" cy="253428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12</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935315" y="1869297"/>
            <a:ext cx="12417371" cy="6997508"/>
          </a:xfrm>
          <a:custGeom>
            <a:avLst/>
            <a:gdLst/>
            <a:ahLst/>
            <a:cxnLst/>
            <a:rect l="l" t="t" r="r" b="b"/>
            <a:pathLst>
              <a:path w="12417371" h="6997508">
                <a:moveTo>
                  <a:pt x="0" y="0"/>
                </a:moveTo>
                <a:lnTo>
                  <a:pt x="12417370" y="0"/>
                </a:lnTo>
                <a:lnTo>
                  <a:pt x="12417370" y="6997509"/>
                </a:lnTo>
                <a:lnTo>
                  <a:pt x="0" y="6997509"/>
                </a:lnTo>
                <a:lnTo>
                  <a:pt x="0" y="0"/>
                </a:lnTo>
                <a:close/>
              </a:path>
            </a:pathLst>
          </a:custGeom>
          <a:blipFill>
            <a:blip r:embed="rId1"/>
            <a:stretch>
              <a:fillRect t="-2857" b="-8716"/>
            </a:stretch>
          </a:blipFill>
        </p:spPr>
      </p:sp>
      <p:sp>
        <p:nvSpPr>
          <p:cNvPr id="3" name="TextBox 3"/>
          <p:cNvSpPr txBox="1"/>
          <p:nvPr/>
        </p:nvSpPr>
        <p:spPr>
          <a:xfrm>
            <a:off x="5943600" y="571500"/>
            <a:ext cx="6753860"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Workflow:wf_borrower_dim</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Dim_borrower_data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838295" y="8420100"/>
            <a:ext cx="1449705" cy="189103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13</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811782" y="1864651"/>
            <a:ext cx="12664437" cy="6557698"/>
          </a:xfrm>
          <a:custGeom>
            <a:avLst/>
            <a:gdLst/>
            <a:ahLst/>
            <a:cxnLst/>
            <a:rect l="l" t="t" r="r" b="b"/>
            <a:pathLst>
              <a:path w="12664437" h="6557698">
                <a:moveTo>
                  <a:pt x="0" y="0"/>
                </a:moveTo>
                <a:lnTo>
                  <a:pt x="12664436" y="0"/>
                </a:lnTo>
                <a:lnTo>
                  <a:pt x="12664436" y="6557698"/>
                </a:lnTo>
                <a:lnTo>
                  <a:pt x="0" y="6557698"/>
                </a:lnTo>
                <a:lnTo>
                  <a:pt x="0" y="0"/>
                </a:lnTo>
                <a:close/>
              </a:path>
            </a:pathLst>
          </a:custGeom>
          <a:blipFill>
            <a:blip r:embed="rId1"/>
            <a:stretch>
              <a:fillRect/>
            </a:stretch>
          </a:blipFill>
        </p:spPr>
      </p:sp>
      <p:sp>
        <p:nvSpPr>
          <p:cNvPr id="3" name="TextBox 3"/>
          <p:cNvSpPr txBox="1"/>
          <p:nvPr/>
        </p:nvSpPr>
        <p:spPr>
          <a:xfrm>
            <a:off x="5029200" y="495300"/>
            <a:ext cx="7788910"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 wf_dim_geo</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Dim_geography_data</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704310" y="8129905"/>
            <a:ext cx="1664335" cy="215709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14</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00960" y="2220503"/>
            <a:ext cx="15486079" cy="5845995"/>
          </a:xfrm>
          <a:custGeom>
            <a:avLst/>
            <a:gdLst/>
            <a:ahLst/>
            <a:cxnLst/>
            <a:rect l="l" t="t" r="r" b="b"/>
            <a:pathLst>
              <a:path w="15486079" h="5845995">
                <a:moveTo>
                  <a:pt x="0" y="0"/>
                </a:moveTo>
                <a:lnTo>
                  <a:pt x="15486080" y="0"/>
                </a:lnTo>
                <a:lnTo>
                  <a:pt x="15486080" y="5845994"/>
                </a:lnTo>
                <a:lnTo>
                  <a:pt x="0" y="5845994"/>
                </a:lnTo>
                <a:lnTo>
                  <a:pt x="0" y="0"/>
                </a:lnTo>
                <a:close/>
              </a:path>
            </a:pathLst>
          </a:custGeom>
          <a:blipFill>
            <a:blip r:embed="rId1"/>
            <a:stretch>
              <a:fillRect/>
            </a:stretch>
          </a:blipFill>
        </p:spPr>
      </p:sp>
      <p:sp>
        <p:nvSpPr>
          <p:cNvPr id="3" name="TextBox 3"/>
          <p:cNvSpPr txBox="1"/>
          <p:nvPr/>
        </p:nvSpPr>
        <p:spPr>
          <a:xfrm>
            <a:off x="5709702" y="574675"/>
            <a:ext cx="6868596" cy="1212850"/>
          </a:xfrm>
          <a:prstGeom prst="rect">
            <a:avLst/>
          </a:prstGeom>
        </p:spPr>
        <p:txBody>
          <a:bodyPr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Mapping:m_loan_fact_capstone</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Loan_Fact</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15</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340497" y="2297616"/>
            <a:ext cx="13607005" cy="6167204"/>
          </a:xfrm>
          <a:custGeom>
            <a:avLst/>
            <a:gdLst/>
            <a:ahLst/>
            <a:cxnLst/>
            <a:rect l="l" t="t" r="r" b="b"/>
            <a:pathLst>
              <a:path w="13607005" h="6167204">
                <a:moveTo>
                  <a:pt x="0" y="0"/>
                </a:moveTo>
                <a:lnTo>
                  <a:pt x="13607006" y="0"/>
                </a:lnTo>
                <a:lnTo>
                  <a:pt x="13607006" y="6167204"/>
                </a:lnTo>
                <a:lnTo>
                  <a:pt x="0" y="6167204"/>
                </a:lnTo>
                <a:lnTo>
                  <a:pt x="0" y="0"/>
                </a:lnTo>
                <a:close/>
              </a:path>
            </a:pathLst>
          </a:custGeom>
          <a:blipFill>
            <a:blip r:embed="rId1"/>
            <a:stretch>
              <a:fillRect/>
            </a:stretch>
          </a:blipFill>
        </p:spPr>
      </p:sp>
      <p:sp>
        <p:nvSpPr>
          <p:cNvPr id="3" name="TextBox 3"/>
          <p:cNvSpPr txBox="1"/>
          <p:nvPr/>
        </p:nvSpPr>
        <p:spPr>
          <a:xfrm>
            <a:off x="5638800" y="495300"/>
            <a:ext cx="6830695" cy="1166495"/>
          </a:xfrm>
          <a:prstGeom prst="rect">
            <a:avLst/>
          </a:prstGeom>
        </p:spPr>
        <p:txBody>
          <a:bodyPr wrap="square" lIns="0" tIns="0" rIns="0" bIns="0" rtlCol="0" anchor="t">
            <a:spAutoFit/>
          </a:bodyPr>
          <a:lstStyle/>
          <a:p>
            <a:pPr algn="ctr">
              <a:lnSpc>
                <a:spcPts val="5600"/>
              </a:lnSpc>
            </a:pPr>
            <a:r>
              <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 wf_loan_fact</a:t>
            </a:r>
            <a:endParaRPr lang="en-US" sz="4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500"/>
              </a:lnSpc>
              <a:spcBef>
                <a:spcPct val="0"/>
              </a:spcBef>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Loan_Fact</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916400" y="8877300"/>
            <a:ext cx="1470025" cy="123380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16</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17</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3" name="TextBox 3"/>
          <p:cNvSpPr txBox="1"/>
          <p:nvPr/>
        </p:nvSpPr>
        <p:spPr>
          <a:xfrm>
            <a:off x="6172200" y="2476500"/>
            <a:ext cx="5963285" cy="1400175"/>
          </a:xfrm>
          <a:prstGeom prst="rect">
            <a:avLst/>
          </a:prstGeom>
        </p:spPr>
        <p:txBody>
          <a:bodyPr wrap="square" lIns="0" tIns="0" rIns="0" bIns="0" rtlCol="0" anchor="t">
            <a:spAutoFit/>
          </a:bodyPr>
          <a:lstStyle/>
          <a:p>
            <a:pPr algn="ctr">
              <a:lnSpc>
                <a:spcPts val="10920"/>
              </a:lnSpc>
              <a:spcBef>
                <a:spcPct val="0"/>
              </a:spcBef>
            </a:pPr>
            <a:r>
              <a:rPr lang="en-US" sz="7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ANALYSIS</a:t>
            </a:r>
            <a:endParaRPr lang="en-US" sz="78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5423713" y="4727257"/>
            <a:ext cx="7440573" cy="689610"/>
          </a:xfrm>
          <a:prstGeom prst="rect">
            <a:avLst/>
          </a:prstGeom>
        </p:spPr>
        <p:txBody>
          <a:bodyPr lIns="0" tIns="0" rIns="0" bIns="0" rtlCol="0" anchor="t">
            <a:spAutoFit/>
          </a:bodyPr>
          <a:lstStyle/>
          <a:p>
            <a:pPr algn="ctr">
              <a:lnSpc>
                <a:spcPts val="5040"/>
              </a:lnSpc>
              <a:spcBef>
                <a:spcPct val="0"/>
              </a:spcBef>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FROM PYTHON FLASK AND SQL</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3489337" y="1909630"/>
            <a:ext cx="10530428" cy="6467740"/>
          </a:xfrm>
          <a:custGeom>
            <a:avLst/>
            <a:gdLst/>
            <a:ahLst/>
            <a:cxnLst/>
            <a:rect l="l" t="t" r="r" b="b"/>
            <a:pathLst>
              <a:path w="10530428" h="6467740">
                <a:moveTo>
                  <a:pt x="0" y="0"/>
                </a:moveTo>
                <a:lnTo>
                  <a:pt x="10530429" y="0"/>
                </a:lnTo>
                <a:lnTo>
                  <a:pt x="10530429" y="6467740"/>
                </a:lnTo>
                <a:lnTo>
                  <a:pt x="0" y="6467740"/>
                </a:lnTo>
                <a:lnTo>
                  <a:pt x="0" y="0"/>
                </a:lnTo>
                <a:close/>
              </a:path>
            </a:pathLst>
          </a:custGeom>
          <a:blipFill>
            <a:blip r:embed="rId1"/>
            <a:stretch>
              <a:fillRect/>
            </a:stretch>
          </a:blipFill>
        </p:spPr>
      </p:sp>
      <p:sp>
        <p:nvSpPr>
          <p:cNvPr id="3" name="Freeform 3"/>
          <p:cNvSpPr/>
          <p:nvPr/>
        </p:nvSpPr>
        <p:spPr>
          <a:xfrm>
            <a:off x="16422026" y="7747635"/>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051580" y="8842057"/>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18</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5" name="TextBox 5"/>
          <p:cNvSpPr txBox="1"/>
          <p:nvPr/>
        </p:nvSpPr>
        <p:spPr>
          <a:xfrm>
            <a:off x="7301989" y="885825"/>
            <a:ext cx="2905125" cy="689610"/>
          </a:xfrm>
          <a:prstGeom prst="rect">
            <a:avLst/>
          </a:prstGeom>
        </p:spPr>
        <p:txBody>
          <a:bodyPr lIns="0" tIns="0" rIns="0" bIns="0" rtlCol="0" anchor="t">
            <a:spAutoFit/>
          </a:bodyPr>
          <a:lstStyle/>
          <a:p>
            <a:pPr algn="ctr">
              <a:lnSpc>
                <a:spcPts val="5040"/>
              </a:lnSpc>
              <a:spcBef>
                <a:spcPct val="0"/>
              </a:spcBef>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Urban vs Rural</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764000" y="7962900"/>
            <a:ext cx="1493520" cy="265747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72088" y="2880267"/>
            <a:ext cx="14343824" cy="6651400"/>
          </a:xfrm>
          <a:custGeom>
            <a:avLst/>
            <a:gdLst/>
            <a:ahLst/>
            <a:cxnLst/>
            <a:rect l="l" t="t" r="r" b="b"/>
            <a:pathLst>
              <a:path w="14343824" h="6651400">
                <a:moveTo>
                  <a:pt x="0" y="0"/>
                </a:moveTo>
                <a:lnTo>
                  <a:pt x="14343824" y="0"/>
                </a:lnTo>
                <a:lnTo>
                  <a:pt x="14343824" y="6651401"/>
                </a:lnTo>
                <a:lnTo>
                  <a:pt x="0" y="6651401"/>
                </a:lnTo>
                <a:lnTo>
                  <a:pt x="0" y="0"/>
                </a:lnTo>
                <a:close/>
              </a:path>
            </a:pathLst>
          </a:custGeom>
          <a:blipFill>
            <a:blip r:embed="rId4"/>
            <a:stretch>
              <a:fillRect t="-103317" b="-12333"/>
            </a:stretch>
          </a:blipFill>
        </p:spPr>
      </p:sp>
      <p:sp>
        <p:nvSpPr>
          <p:cNvPr id="7" name="Freeform 7"/>
          <p:cNvSpPr/>
          <p:nvPr/>
        </p:nvSpPr>
        <p:spPr>
          <a:xfrm>
            <a:off x="0" y="0"/>
            <a:ext cx="2906095" cy="2906095"/>
          </a:xfrm>
          <a:custGeom>
            <a:avLst/>
            <a:gdLst/>
            <a:ahLst/>
            <a:cxnLst/>
            <a:rect l="l" t="t" r="r" b="b"/>
            <a:pathLst>
              <a:path w="2906095" h="2906095">
                <a:moveTo>
                  <a:pt x="0" y="0"/>
                </a:moveTo>
                <a:lnTo>
                  <a:pt x="2906095" y="0"/>
                </a:lnTo>
                <a:lnTo>
                  <a:pt x="2906095" y="2906095"/>
                </a:lnTo>
                <a:lnTo>
                  <a:pt x="0" y="2906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590728" y="3151505"/>
            <a:ext cx="13106544" cy="7266305"/>
          </a:xfrm>
          <a:prstGeom prst="rect">
            <a:avLst/>
          </a:prstGeom>
        </p:spPr>
        <p:txBody>
          <a:bodyPr lIns="0" tIns="0" rIns="0" bIns="0" rtlCol="0" anchor="t">
            <a:spAutoFit/>
          </a:bodyPr>
          <a:lstStyle/>
          <a:p>
            <a:pPr marL="712470" lvl="1" indent="-356235" algn="l">
              <a:lnSpc>
                <a:spcPts val="4620"/>
              </a:lnSpc>
              <a:buFont typeface="Arial" panose="020B0604020202020204"/>
              <a:buChar char="•"/>
            </a:pPr>
            <a:r>
              <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rPr>
              <a:t>Loan issuance and approval trends.</a:t>
            </a:r>
            <a:endPar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620"/>
              </a:lnSpc>
            </a:pPr>
          </a:p>
          <a:p>
            <a:pPr marL="712470" lvl="1" indent="-356235" algn="l">
              <a:lnSpc>
                <a:spcPts val="4620"/>
              </a:lnSpc>
              <a:buFont typeface="Arial" panose="020B0604020202020204"/>
              <a:buChar char="•"/>
            </a:pPr>
            <a:r>
              <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rPr>
              <a:t>Borrower demographics and business types.</a:t>
            </a:r>
            <a:endPar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620"/>
              </a:lnSpc>
            </a:pPr>
          </a:p>
          <a:p>
            <a:pPr marL="712470" lvl="1" indent="-356235" algn="l">
              <a:lnSpc>
                <a:spcPts val="4620"/>
              </a:lnSpc>
              <a:buFont typeface="Arial" panose="020B0604020202020204"/>
              <a:buChar char="•"/>
            </a:pPr>
            <a:r>
              <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rPr>
              <a:t>Loan performance ( repayments, disbursement amounts ,etc).</a:t>
            </a:r>
            <a:endPar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620"/>
              </a:lnSpc>
            </a:pPr>
          </a:p>
          <a:p>
            <a:pPr marL="712470" lvl="1" indent="-356235" algn="l">
              <a:lnSpc>
                <a:spcPts val="4620"/>
              </a:lnSpc>
              <a:buFont typeface="Arial" panose="020B0604020202020204"/>
              <a:buChar char="•"/>
            </a:pPr>
            <a:r>
              <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rPr>
              <a:t>Impact of loans on job creation and retention.</a:t>
            </a:r>
            <a:endPar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620"/>
              </a:lnSpc>
            </a:pPr>
          </a:p>
          <a:p>
            <a:pPr marL="712470" lvl="1" indent="-356235" algn="l">
              <a:lnSpc>
                <a:spcPts val="4620"/>
              </a:lnSpc>
              <a:buFont typeface="Arial" panose="020B0604020202020204"/>
              <a:buChar char="•"/>
            </a:pPr>
            <a:r>
              <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rPr>
              <a:t>Differences in urban versus rural loan allocations.</a:t>
            </a:r>
            <a:endParaRPr lang="en-US" sz="33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920"/>
              </a:lnSpc>
            </a:pPr>
          </a:p>
          <a:p>
            <a:pPr algn="l">
              <a:lnSpc>
                <a:spcPts val="3920"/>
              </a:lnSpc>
            </a:pPr>
          </a:p>
          <a:p>
            <a:pPr algn="ctr">
              <a:lnSpc>
                <a:spcPts val="3920"/>
              </a:lnSpc>
            </a:pPr>
          </a:p>
          <a:p>
            <a:pPr algn="ctr">
              <a:lnSpc>
                <a:spcPts val="3920"/>
              </a:lnSpc>
              <a:spcBef>
                <a:spcPct val="0"/>
              </a:spcBef>
            </a:pPr>
          </a:p>
        </p:txBody>
      </p:sp>
      <p:sp>
        <p:nvSpPr>
          <p:cNvPr id="9" name="TextBox 9"/>
          <p:cNvSpPr txBox="1"/>
          <p:nvPr/>
        </p:nvSpPr>
        <p:spPr>
          <a:xfrm>
            <a:off x="3257861" y="714375"/>
            <a:ext cx="11772277"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Dataset:Loan Approval</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 name="TextBox 10"/>
          <p:cNvSpPr txBox="1"/>
          <p:nvPr/>
        </p:nvSpPr>
        <p:spPr>
          <a:xfrm>
            <a:off x="17036153" y="9115425"/>
            <a:ext cx="1000530"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01</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nvGraphicFramePr>
        <p:xfrm>
          <a:off x="1927843" y="2415468"/>
          <a:ext cx="14773429" cy="6306088"/>
        </p:xfrm>
        <a:graphic>
          <a:graphicData uri="http://schemas.openxmlformats.org/drawingml/2006/table">
            <a:tbl>
              <a:tblPr/>
              <a:tblGrid>
                <a:gridCol w="4924476"/>
                <a:gridCol w="4924476"/>
                <a:gridCol w="4924476"/>
              </a:tblGrid>
              <a:tr h="1902813">
                <a:tc>
                  <a:txBody>
                    <a:bodyPr rtlCol="0"/>
                    <a:lstStyle/>
                    <a:p>
                      <a:pPr algn="ctr">
                        <a:lnSpc>
                          <a:spcPts val="4480"/>
                        </a:lnSpc>
                        <a:defRPr/>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URBAN AREA</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rtlCol="0"/>
                    <a:lstStyle/>
                    <a:p>
                      <a:pPr algn="ctr">
                        <a:lnSpc>
                          <a:spcPts val="4480"/>
                        </a:lnSpc>
                        <a:defRPr/>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RURAL AREA</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rtlCol="0"/>
                    <a:lstStyle/>
                    <a:p>
                      <a:pPr algn="ctr">
                        <a:lnSpc>
                          <a:spcPts val="4480"/>
                        </a:lnSpc>
                        <a:defRPr/>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SUBURBAN AREA</a:t>
                      </a:r>
                      <a:endParaRPr lang="en-US" sz="1100"/>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r>
              <a:tr h="4403275">
                <a:tc>
                  <a:txBody>
                    <a:bodyPr rtlCol="0"/>
                    <a:lstStyle/>
                    <a:p>
                      <a:pPr algn="l">
                        <a:lnSpc>
                          <a:spcPts val="3500"/>
                        </a:lnSpc>
                        <a:defRPr/>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There are 470,654 loans from urban areas, totaling $90,022,943,427.This information is useful for understanding the urban lending market and its economic impact.</a:t>
                      </a:r>
                      <a:endParaRPr lang="en-US" sz="1100"/>
                    </a:p>
                    <a:p>
                      <a:pPr algn="l">
                        <a:lnSpc>
                          <a:spcPts val="3500"/>
                        </a:lnSpc>
                      </a:pPr>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rtlCol="0"/>
                    <a:lstStyle/>
                    <a:p>
                      <a:pPr algn="l">
                        <a:lnSpc>
                          <a:spcPts val="3500"/>
                        </a:lnSpc>
                        <a:defRPr/>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There are 323,167</a:t>
                      </a:r>
                      <a:endParaRPr lang="en-US" sz="1100"/>
                    </a:p>
                    <a:p>
                      <a:pPr algn="l">
                        <a:lnSpc>
                          <a:spcPts val="3500"/>
                        </a:lnSpc>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loans from rural areas, totaling $70,260,291,517</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500"/>
                        </a:lnSpc>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This data is essential for understanding the lending landscape and its influence on rural economic development.</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500"/>
                        </a:lnSpc>
                      </a:pPr>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rtlCol="0"/>
                    <a:lstStyle/>
                    <a:p>
                      <a:pPr algn="l">
                        <a:lnSpc>
                          <a:spcPts val="3500"/>
                        </a:lnSpc>
                        <a:defRPr/>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There are 105,343</a:t>
                      </a:r>
                      <a:endParaRPr lang="en-US" sz="1100"/>
                    </a:p>
                    <a:p>
                      <a:pPr algn="l">
                        <a:lnSpc>
                          <a:spcPts val="3500"/>
                        </a:lnSpc>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loans from suburban areas, totaling $20,587,215,356</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500"/>
                        </a:lnSpc>
                      </a:pPr>
                      <a:r>
                        <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Understanding suburban lending patterns provides insights into the unique needs and opportunities in suburban markets.</a:t>
                      </a:r>
                      <a:endParaRPr lang="en-US" sz="2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500"/>
                        </a:lnSpc>
                      </a:pPr>
                    </a:p>
                  </a:txBody>
                  <a:tcPr marL="190500" marR="190500" marT="190500" marB="190500" anchor="t">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r>
            </a:tbl>
          </a:graphicData>
        </a:graphic>
      </p:graphicFrame>
      <p:sp>
        <p:nvSpPr>
          <p:cNvPr id="7" name="Freeform 7"/>
          <p:cNvSpPr/>
          <p:nvPr/>
        </p:nvSpPr>
        <p:spPr>
          <a:xfrm>
            <a:off x="0" y="-40138"/>
            <a:ext cx="2712014" cy="2455606"/>
          </a:xfrm>
          <a:custGeom>
            <a:avLst/>
            <a:gdLst/>
            <a:ahLst/>
            <a:cxnLst/>
            <a:rect l="l" t="t" r="r" b="b"/>
            <a:pathLst>
              <a:path w="2712014" h="2455606">
                <a:moveTo>
                  <a:pt x="0" y="0"/>
                </a:moveTo>
                <a:lnTo>
                  <a:pt x="2712014" y="0"/>
                </a:lnTo>
                <a:lnTo>
                  <a:pt x="2712014" y="2455606"/>
                </a:lnTo>
                <a:lnTo>
                  <a:pt x="0" y="2455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7153582" y="8842057"/>
            <a:ext cx="113441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19</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9" name="TextBox 9"/>
          <p:cNvSpPr txBox="1"/>
          <p:nvPr/>
        </p:nvSpPr>
        <p:spPr>
          <a:xfrm>
            <a:off x="4564986" y="265328"/>
            <a:ext cx="8687504"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Loan based on area</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0" y="2075547"/>
            <a:ext cx="9354088" cy="5597935"/>
          </a:xfrm>
          <a:custGeom>
            <a:avLst/>
            <a:gdLst/>
            <a:ahLst/>
            <a:cxnLst/>
            <a:rect l="l" t="t" r="r" b="b"/>
            <a:pathLst>
              <a:path w="9354088" h="5597935">
                <a:moveTo>
                  <a:pt x="0" y="0"/>
                </a:moveTo>
                <a:lnTo>
                  <a:pt x="9354088" y="0"/>
                </a:lnTo>
                <a:lnTo>
                  <a:pt x="9354088" y="5597934"/>
                </a:lnTo>
                <a:lnTo>
                  <a:pt x="0" y="5597934"/>
                </a:lnTo>
                <a:lnTo>
                  <a:pt x="0" y="0"/>
                </a:lnTo>
                <a:close/>
              </a:path>
            </a:pathLst>
          </a:custGeom>
          <a:blipFill>
            <a:blip r:embed="rId1"/>
            <a:stretch>
              <a:fillRect l="-1276" r="-1276"/>
            </a:stretch>
          </a:blipFill>
        </p:spPr>
      </p:sp>
      <p:sp>
        <p:nvSpPr>
          <p:cNvPr id="3" name="Freeform 3"/>
          <p:cNvSpPr/>
          <p:nvPr/>
        </p:nvSpPr>
        <p:spPr>
          <a:xfrm>
            <a:off x="8609603" y="2075547"/>
            <a:ext cx="9808937" cy="5597935"/>
          </a:xfrm>
          <a:custGeom>
            <a:avLst/>
            <a:gdLst/>
            <a:ahLst/>
            <a:cxnLst/>
            <a:rect l="l" t="t" r="r" b="b"/>
            <a:pathLst>
              <a:path w="9808937" h="5597935">
                <a:moveTo>
                  <a:pt x="0" y="0"/>
                </a:moveTo>
                <a:lnTo>
                  <a:pt x="9808938" y="0"/>
                </a:lnTo>
                <a:lnTo>
                  <a:pt x="9808938" y="5597934"/>
                </a:lnTo>
                <a:lnTo>
                  <a:pt x="0" y="5597934"/>
                </a:lnTo>
                <a:lnTo>
                  <a:pt x="0" y="0"/>
                </a:lnTo>
                <a:close/>
              </a:path>
            </a:pathLst>
          </a:custGeom>
          <a:blipFill>
            <a:blip r:embed="rId2"/>
            <a:stretch>
              <a:fillRect/>
            </a:stretch>
          </a:blipFill>
        </p:spPr>
      </p:sp>
      <p:sp>
        <p:nvSpPr>
          <p:cNvPr id="4" name="Freeform 4"/>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7071598" y="8842057"/>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20</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7068800" y="8529320"/>
            <a:ext cx="1326515" cy="175768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782457" y="2819592"/>
            <a:ext cx="8003003" cy="5962237"/>
          </a:xfrm>
          <a:custGeom>
            <a:avLst/>
            <a:gdLst/>
            <a:ahLst/>
            <a:cxnLst/>
            <a:rect l="l" t="t" r="r" b="b"/>
            <a:pathLst>
              <a:path w="8003003" h="5962237">
                <a:moveTo>
                  <a:pt x="0" y="0"/>
                </a:moveTo>
                <a:lnTo>
                  <a:pt x="8003003" y="0"/>
                </a:lnTo>
                <a:lnTo>
                  <a:pt x="8003003" y="5962237"/>
                </a:lnTo>
                <a:lnTo>
                  <a:pt x="0" y="5962237"/>
                </a:lnTo>
                <a:lnTo>
                  <a:pt x="0" y="0"/>
                </a:lnTo>
                <a:close/>
              </a:path>
            </a:pathLst>
          </a:custGeom>
          <a:blipFill>
            <a:blip r:embed="rId4"/>
            <a:stretch>
              <a:fillRect/>
            </a:stretch>
          </a:blipFill>
        </p:spPr>
      </p:sp>
      <p:sp>
        <p:nvSpPr>
          <p:cNvPr id="7" name="Freeform 7"/>
          <p:cNvSpPr/>
          <p:nvPr/>
        </p:nvSpPr>
        <p:spPr>
          <a:xfrm>
            <a:off x="713599" y="2435172"/>
            <a:ext cx="7508256" cy="6823128"/>
          </a:xfrm>
          <a:custGeom>
            <a:avLst/>
            <a:gdLst/>
            <a:ahLst/>
            <a:cxnLst/>
            <a:rect l="l" t="t" r="r" b="b"/>
            <a:pathLst>
              <a:path w="7508256" h="6823128">
                <a:moveTo>
                  <a:pt x="0" y="0"/>
                </a:moveTo>
                <a:lnTo>
                  <a:pt x="7508256" y="0"/>
                </a:lnTo>
                <a:lnTo>
                  <a:pt x="7508256" y="6823128"/>
                </a:lnTo>
                <a:lnTo>
                  <a:pt x="0" y="6823128"/>
                </a:lnTo>
                <a:lnTo>
                  <a:pt x="0" y="0"/>
                </a:lnTo>
                <a:close/>
              </a:path>
            </a:pathLst>
          </a:custGeom>
          <a:blipFill>
            <a:blip r:embed="rId5"/>
            <a:stretch>
              <a:fillRect/>
            </a:stretch>
          </a:blipFill>
        </p:spPr>
      </p:sp>
      <p:sp>
        <p:nvSpPr>
          <p:cNvPr id="8" name="TextBox 8"/>
          <p:cNvSpPr txBox="1"/>
          <p:nvPr/>
        </p:nvSpPr>
        <p:spPr>
          <a:xfrm>
            <a:off x="17108953" y="8842057"/>
            <a:ext cx="1179047"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21</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9" name="TextBox 9"/>
          <p:cNvSpPr txBox="1"/>
          <p:nvPr/>
        </p:nvSpPr>
        <p:spPr>
          <a:xfrm>
            <a:off x="3297629" y="593918"/>
            <a:ext cx="11286612"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Deriving Insights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3423905" y="1760521"/>
            <a:ext cx="10706387" cy="6349799"/>
          </a:xfrm>
          <a:custGeom>
            <a:avLst/>
            <a:gdLst/>
            <a:ahLst/>
            <a:cxnLst/>
            <a:rect l="l" t="t" r="r" b="b"/>
            <a:pathLst>
              <a:path w="10706387" h="6349799">
                <a:moveTo>
                  <a:pt x="0" y="0"/>
                </a:moveTo>
                <a:lnTo>
                  <a:pt x="10706387" y="0"/>
                </a:lnTo>
                <a:lnTo>
                  <a:pt x="10706387" y="6349798"/>
                </a:lnTo>
                <a:lnTo>
                  <a:pt x="0" y="6349798"/>
                </a:lnTo>
                <a:lnTo>
                  <a:pt x="0" y="0"/>
                </a:lnTo>
                <a:close/>
              </a:path>
            </a:pathLst>
          </a:custGeom>
          <a:blipFill>
            <a:blip r:embed="rId1"/>
            <a:stretch>
              <a:fillRect/>
            </a:stretch>
          </a:blipFill>
        </p:spPr>
      </p:sp>
      <p:sp>
        <p:nvSpPr>
          <p:cNvPr id="3" name="Freeform 3"/>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198212" y="8842057"/>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22</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pic>
        <p:nvPicPr>
          <p:cNvPr id="4" name="Picture 4"/>
          <p:cNvPicPr>
            <a:picLocks noChangeAspect="1"/>
          </p:cNvPicPr>
          <p:nvPr/>
        </p:nvPicPr>
        <p:blipFill>
          <a:blip r:embed="rId2"/>
          <a:stretch>
            <a:fillRect/>
          </a:stretch>
        </p:blipFill>
        <p:spPr>
          <a:xfrm>
            <a:off x="4060863" y="381261"/>
            <a:ext cx="10656539" cy="10656539"/>
          </a:xfrm>
          <a:prstGeom prst="rect">
            <a:avLst/>
          </a:prstGeom>
        </p:spPr>
      </p:pic>
      <p:sp>
        <p:nvSpPr>
          <p:cNvPr id="5" name="Freeform 5"/>
          <p:cNvSpPr/>
          <p:nvPr/>
        </p:nvSpPr>
        <p:spPr>
          <a:xfrm>
            <a:off x="16687800" y="8267700"/>
            <a:ext cx="1845945" cy="211010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605069" y="5922402"/>
            <a:ext cx="3159595" cy="2992998"/>
          </a:xfrm>
          <a:custGeom>
            <a:avLst/>
            <a:gdLst/>
            <a:ahLst/>
            <a:cxnLst/>
            <a:rect l="l" t="t" r="r" b="b"/>
            <a:pathLst>
              <a:path w="3159595" h="2992998">
                <a:moveTo>
                  <a:pt x="0" y="0"/>
                </a:moveTo>
                <a:lnTo>
                  <a:pt x="3159595" y="0"/>
                </a:lnTo>
                <a:lnTo>
                  <a:pt x="3159595" y="2992998"/>
                </a:lnTo>
                <a:lnTo>
                  <a:pt x="0" y="2992998"/>
                </a:lnTo>
                <a:lnTo>
                  <a:pt x="0" y="0"/>
                </a:lnTo>
                <a:close/>
              </a:path>
            </a:pathLst>
          </a:custGeom>
          <a:blipFill>
            <a:blip r:embed="rId5">
              <a:alphaModFix amt="65999"/>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209095" y="714375"/>
            <a:ext cx="7869810"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Data Analysis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16904948" y="8842057"/>
            <a:ext cx="1503164"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23</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0">
            <a:off x="1250185" y="3019156"/>
            <a:ext cx="15787630" cy="5676828"/>
            <a:chOff x="0" y="0"/>
            <a:chExt cx="2392091" cy="860135"/>
          </a:xfrm>
        </p:grpSpPr>
        <p:sp>
          <p:nvSpPr>
            <p:cNvPr id="7" name="Freeform 7"/>
            <p:cNvSpPr/>
            <p:nvPr/>
          </p:nvSpPr>
          <p:spPr>
            <a:xfrm>
              <a:off x="0" y="0"/>
              <a:ext cx="2392091" cy="860135"/>
            </a:xfrm>
            <a:custGeom>
              <a:avLst/>
              <a:gdLst/>
              <a:ahLst/>
              <a:cxnLst/>
              <a:rect l="l" t="t" r="r" b="b"/>
              <a:pathLst>
                <a:path w="2392091" h="860135">
                  <a:moveTo>
                    <a:pt x="2202648" y="0"/>
                  </a:moveTo>
                  <a:lnTo>
                    <a:pt x="189443" y="0"/>
                  </a:lnTo>
                  <a:cubicBezTo>
                    <a:pt x="170604" y="0"/>
                    <a:pt x="152536" y="7484"/>
                    <a:pt x="139215" y="20805"/>
                  </a:cubicBezTo>
                  <a:lnTo>
                    <a:pt x="20805" y="139215"/>
                  </a:lnTo>
                  <a:cubicBezTo>
                    <a:pt x="7484" y="152536"/>
                    <a:pt x="0" y="170604"/>
                    <a:pt x="0" y="189443"/>
                  </a:cubicBezTo>
                  <a:lnTo>
                    <a:pt x="0" y="670692"/>
                  </a:lnTo>
                  <a:cubicBezTo>
                    <a:pt x="0" y="689531"/>
                    <a:pt x="7484" y="707599"/>
                    <a:pt x="20805" y="720920"/>
                  </a:cubicBezTo>
                  <a:lnTo>
                    <a:pt x="139215" y="839330"/>
                  </a:lnTo>
                  <a:cubicBezTo>
                    <a:pt x="152536" y="852651"/>
                    <a:pt x="170604" y="860135"/>
                    <a:pt x="189443" y="860135"/>
                  </a:cubicBezTo>
                  <a:lnTo>
                    <a:pt x="2202648" y="860135"/>
                  </a:lnTo>
                  <a:cubicBezTo>
                    <a:pt x="2221487" y="860135"/>
                    <a:pt x="2239555" y="852651"/>
                    <a:pt x="2252876" y="839330"/>
                  </a:cubicBezTo>
                  <a:lnTo>
                    <a:pt x="2371286" y="720920"/>
                  </a:lnTo>
                  <a:cubicBezTo>
                    <a:pt x="2384607" y="707599"/>
                    <a:pt x="2392091" y="689531"/>
                    <a:pt x="2392091" y="670692"/>
                  </a:cubicBezTo>
                  <a:lnTo>
                    <a:pt x="2392091" y="189443"/>
                  </a:lnTo>
                  <a:cubicBezTo>
                    <a:pt x="2392091" y="170604"/>
                    <a:pt x="2384607" y="152536"/>
                    <a:pt x="2371286" y="139215"/>
                  </a:cubicBezTo>
                  <a:lnTo>
                    <a:pt x="2252876" y="20805"/>
                  </a:lnTo>
                  <a:cubicBezTo>
                    <a:pt x="2239555" y="7484"/>
                    <a:pt x="2221487" y="0"/>
                    <a:pt x="2202648" y="0"/>
                  </a:cubicBezTo>
                  <a:close/>
                </a:path>
              </a:pathLst>
            </a:custGeom>
            <a:solidFill>
              <a:srgbClr val="F0D8C0"/>
            </a:solidFill>
          </p:spPr>
        </p:sp>
        <p:sp>
          <p:nvSpPr>
            <p:cNvPr id="8" name="TextBox 8"/>
            <p:cNvSpPr txBox="1"/>
            <p:nvPr/>
          </p:nvSpPr>
          <p:spPr>
            <a:xfrm>
              <a:off x="63500" y="25400"/>
              <a:ext cx="2265091" cy="771235"/>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2394340" y="3499815"/>
            <a:ext cx="13499319" cy="4610735"/>
          </a:xfrm>
          <a:prstGeom prst="rect">
            <a:avLst/>
          </a:prstGeom>
        </p:spPr>
        <p:txBody>
          <a:bodyPr lIns="0" tIns="0" rIns="0" bIns="0" rtlCol="0" anchor="t">
            <a:spAutoFit/>
          </a:bodyPr>
          <a:lstStyle/>
          <a:p>
            <a:pPr algn="just">
              <a:lnSpc>
                <a:spcPts val="3640"/>
              </a:lnSpc>
            </a:pPr>
            <a:r>
              <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1)DAYS INN</a:t>
            </a:r>
            <a:endPar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640"/>
              </a:lnSpc>
            </a:pPr>
          </a:p>
          <a:p>
            <a:pPr algn="just">
              <a:lnSpc>
                <a:spcPts val="3640"/>
              </a:lnSpc>
            </a:pPr>
            <a:r>
              <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2)HOLIDAY INN EXPRESS</a:t>
            </a:r>
            <a:endPar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640"/>
              </a:lnSpc>
            </a:pPr>
          </a:p>
          <a:p>
            <a:pPr algn="just">
              <a:lnSpc>
                <a:spcPts val="3640"/>
              </a:lnSpc>
            </a:pPr>
            <a:r>
              <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3)COMFORT INN</a:t>
            </a:r>
            <a:endPar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640"/>
              </a:lnSpc>
            </a:pPr>
          </a:p>
          <a:p>
            <a:pPr algn="just">
              <a:lnSpc>
                <a:spcPts val="3640"/>
              </a:lnSpc>
            </a:pPr>
            <a:r>
              <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4)SUPER 8 MOTEL</a:t>
            </a:r>
            <a:endPar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640"/>
              </a:lnSpc>
            </a:pPr>
          </a:p>
          <a:p>
            <a:pPr algn="just">
              <a:lnSpc>
                <a:spcPts val="3640"/>
              </a:lnSpc>
            </a:pPr>
            <a:r>
              <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5)SUBWAY</a:t>
            </a:r>
            <a:endParaRPr lang="en-US" sz="2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3640"/>
              </a:lnSpc>
            </a:pPr>
          </a:p>
        </p:txBody>
      </p:sp>
      <p:sp>
        <p:nvSpPr>
          <p:cNvPr id="10" name="Freeform 10"/>
          <p:cNvSpPr/>
          <p:nvPr/>
        </p:nvSpPr>
        <p:spPr>
          <a:xfrm>
            <a:off x="11528565" y="4009684"/>
            <a:ext cx="3350705" cy="4686300"/>
          </a:xfrm>
          <a:custGeom>
            <a:avLst/>
            <a:gdLst/>
            <a:ahLst/>
            <a:cxnLst/>
            <a:rect l="l" t="t" r="r" b="b"/>
            <a:pathLst>
              <a:path w="3350705" h="4686300">
                <a:moveTo>
                  <a:pt x="0" y="0"/>
                </a:moveTo>
                <a:lnTo>
                  <a:pt x="3350705" y="0"/>
                </a:lnTo>
                <a:lnTo>
                  <a:pt x="3350705" y="4686300"/>
                </a:lnTo>
                <a:lnTo>
                  <a:pt x="0" y="4686300"/>
                </a:lnTo>
                <a:lnTo>
                  <a:pt x="0" y="0"/>
                </a:lnTo>
                <a:close/>
              </a:path>
            </a:pathLst>
          </a:custGeom>
          <a:blipFill>
            <a:blip r:embed="rId4"/>
            <a:stretch>
              <a:fillRect/>
            </a:stretch>
          </a:blipFill>
        </p:spPr>
      </p:sp>
      <p:sp>
        <p:nvSpPr>
          <p:cNvPr id="11" name="TextBox 11"/>
          <p:cNvSpPr txBox="1"/>
          <p:nvPr/>
        </p:nvSpPr>
        <p:spPr>
          <a:xfrm>
            <a:off x="17037815" y="8842057"/>
            <a:ext cx="1045159"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24</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5258458" y="714375"/>
            <a:ext cx="7771085"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Top Borrowers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3390558" y="1546501"/>
            <a:ext cx="11506884" cy="6469881"/>
          </a:xfrm>
          <a:custGeom>
            <a:avLst/>
            <a:gdLst/>
            <a:ahLst/>
            <a:cxnLst/>
            <a:rect l="l" t="t" r="r" b="b"/>
            <a:pathLst>
              <a:path w="11506884" h="6469881">
                <a:moveTo>
                  <a:pt x="0" y="0"/>
                </a:moveTo>
                <a:lnTo>
                  <a:pt x="11506884" y="0"/>
                </a:lnTo>
                <a:lnTo>
                  <a:pt x="11506884" y="6469881"/>
                </a:lnTo>
                <a:lnTo>
                  <a:pt x="0" y="6469881"/>
                </a:lnTo>
                <a:lnTo>
                  <a:pt x="0" y="0"/>
                </a:lnTo>
                <a:close/>
              </a:path>
            </a:pathLst>
          </a:custGeom>
          <a:blipFill>
            <a:blip r:embed="rId1"/>
            <a:stretch>
              <a:fillRect/>
            </a:stretch>
          </a:blipFill>
        </p:spPr>
      </p:sp>
      <p:sp>
        <p:nvSpPr>
          <p:cNvPr id="3" name="Freeform 3"/>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051580" y="8842057"/>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25</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535400" y="8572500"/>
            <a:ext cx="1957070" cy="185102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0">
            <a:off x="1250185" y="3019156"/>
            <a:ext cx="15787630" cy="5676828"/>
            <a:chOff x="0" y="0"/>
            <a:chExt cx="2392091" cy="860135"/>
          </a:xfrm>
        </p:grpSpPr>
        <p:sp>
          <p:nvSpPr>
            <p:cNvPr id="7" name="Freeform 7"/>
            <p:cNvSpPr/>
            <p:nvPr/>
          </p:nvSpPr>
          <p:spPr>
            <a:xfrm>
              <a:off x="0" y="0"/>
              <a:ext cx="2392091" cy="860135"/>
            </a:xfrm>
            <a:custGeom>
              <a:avLst/>
              <a:gdLst/>
              <a:ahLst/>
              <a:cxnLst/>
              <a:rect l="l" t="t" r="r" b="b"/>
              <a:pathLst>
                <a:path w="2392091" h="860135">
                  <a:moveTo>
                    <a:pt x="2202648" y="0"/>
                  </a:moveTo>
                  <a:lnTo>
                    <a:pt x="189443" y="0"/>
                  </a:lnTo>
                  <a:cubicBezTo>
                    <a:pt x="170604" y="0"/>
                    <a:pt x="152536" y="7484"/>
                    <a:pt x="139215" y="20805"/>
                  </a:cubicBezTo>
                  <a:lnTo>
                    <a:pt x="20805" y="139215"/>
                  </a:lnTo>
                  <a:cubicBezTo>
                    <a:pt x="7484" y="152536"/>
                    <a:pt x="0" y="170604"/>
                    <a:pt x="0" y="189443"/>
                  </a:cubicBezTo>
                  <a:lnTo>
                    <a:pt x="0" y="670692"/>
                  </a:lnTo>
                  <a:cubicBezTo>
                    <a:pt x="0" y="689531"/>
                    <a:pt x="7484" y="707599"/>
                    <a:pt x="20805" y="720920"/>
                  </a:cubicBezTo>
                  <a:lnTo>
                    <a:pt x="139215" y="839330"/>
                  </a:lnTo>
                  <a:cubicBezTo>
                    <a:pt x="152536" y="852651"/>
                    <a:pt x="170604" y="860135"/>
                    <a:pt x="189443" y="860135"/>
                  </a:cubicBezTo>
                  <a:lnTo>
                    <a:pt x="2202648" y="860135"/>
                  </a:lnTo>
                  <a:cubicBezTo>
                    <a:pt x="2221487" y="860135"/>
                    <a:pt x="2239555" y="852651"/>
                    <a:pt x="2252876" y="839330"/>
                  </a:cubicBezTo>
                  <a:lnTo>
                    <a:pt x="2371286" y="720920"/>
                  </a:lnTo>
                  <a:cubicBezTo>
                    <a:pt x="2384607" y="707599"/>
                    <a:pt x="2392091" y="689531"/>
                    <a:pt x="2392091" y="670692"/>
                  </a:cubicBezTo>
                  <a:lnTo>
                    <a:pt x="2392091" y="189443"/>
                  </a:lnTo>
                  <a:cubicBezTo>
                    <a:pt x="2392091" y="170604"/>
                    <a:pt x="2384607" y="152536"/>
                    <a:pt x="2371286" y="139215"/>
                  </a:cubicBezTo>
                  <a:lnTo>
                    <a:pt x="2252876" y="20805"/>
                  </a:lnTo>
                  <a:cubicBezTo>
                    <a:pt x="2239555" y="7484"/>
                    <a:pt x="2221487" y="0"/>
                    <a:pt x="2202648" y="0"/>
                  </a:cubicBezTo>
                  <a:close/>
                </a:path>
              </a:pathLst>
            </a:custGeom>
            <a:solidFill>
              <a:srgbClr val="F0D8C0"/>
            </a:solidFill>
          </p:spPr>
        </p:sp>
        <p:sp>
          <p:nvSpPr>
            <p:cNvPr id="8" name="TextBox 8"/>
            <p:cNvSpPr txBox="1"/>
            <p:nvPr/>
          </p:nvSpPr>
          <p:spPr>
            <a:xfrm>
              <a:off x="63500" y="25400"/>
              <a:ext cx="2265091" cy="771235"/>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a:off x="7574654" y="3078339"/>
            <a:ext cx="8237871" cy="5558461"/>
          </a:xfrm>
          <a:custGeom>
            <a:avLst/>
            <a:gdLst/>
            <a:ahLst/>
            <a:cxnLst/>
            <a:rect l="l" t="t" r="r" b="b"/>
            <a:pathLst>
              <a:path w="8237871" h="5558461">
                <a:moveTo>
                  <a:pt x="0" y="0"/>
                </a:moveTo>
                <a:lnTo>
                  <a:pt x="8237871" y="0"/>
                </a:lnTo>
                <a:lnTo>
                  <a:pt x="8237871" y="5558462"/>
                </a:lnTo>
                <a:lnTo>
                  <a:pt x="0" y="5558462"/>
                </a:lnTo>
                <a:lnTo>
                  <a:pt x="0" y="0"/>
                </a:lnTo>
                <a:close/>
              </a:path>
            </a:pathLst>
          </a:custGeom>
          <a:blipFill>
            <a:blip r:embed="rId4"/>
            <a:stretch>
              <a:fillRect/>
            </a:stretch>
          </a:blipFill>
        </p:spPr>
      </p:sp>
      <p:sp>
        <p:nvSpPr>
          <p:cNvPr id="11" name="Freeform 11"/>
          <p:cNvSpPr/>
          <p:nvPr/>
        </p:nvSpPr>
        <p:spPr>
          <a:xfrm>
            <a:off x="2234544" y="4572000"/>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7037815" y="8842057"/>
            <a:ext cx="1000530"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26</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3" name="TextBox 13"/>
          <p:cNvSpPr txBox="1"/>
          <p:nvPr/>
        </p:nvSpPr>
        <p:spPr>
          <a:xfrm>
            <a:off x="3074439" y="755651"/>
            <a:ext cx="12139122"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Job creation and retention</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0">
            <a:off x="1250185" y="3019156"/>
            <a:ext cx="15787630" cy="5676828"/>
            <a:chOff x="0" y="0"/>
            <a:chExt cx="2392091" cy="860135"/>
          </a:xfrm>
        </p:grpSpPr>
        <p:sp>
          <p:nvSpPr>
            <p:cNvPr id="7" name="Freeform 7"/>
            <p:cNvSpPr/>
            <p:nvPr/>
          </p:nvSpPr>
          <p:spPr>
            <a:xfrm>
              <a:off x="0" y="0"/>
              <a:ext cx="2392091" cy="860135"/>
            </a:xfrm>
            <a:custGeom>
              <a:avLst/>
              <a:gdLst/>
              <a:ahLst/>
              <a:cxnLst/>
              <a:rect l="l" t="t" r="r" b="b"/>
              <a:pathLst>
                <a:path w="2392091" h="860135">
                  <a:moveTo>
                    <a:pt x="2202648" y="0"/>
                  </a:moveTo>
                  <a:lnTo>
                    <a:pt x="189443" y="0"/>
                  </a:lnTo>
                  <a:cubicBezTo>
                    <a:pt x="170604" y="0"/>
                    <a:pt x="152536" y="7484"/>
                    <a:pt x="139215" y="20805"/>
                  </a:cubicBezTo>
                  <a:lnTo>
                    <a:pt x="20805" y="139215"/>
                  </a:lnTo>
                  <a:cubicBezTo>
                    <a:pt x="7484" y="152536"/>
                    <a:pt x="0" y="170604"/>
                    <a:pt x="0" y="189443"/>
                  </a:cubicBezTo>
                  <a:lnTo>
                    <a:pt x="0" y="670692"/>
                  </a:lnTo>
                  <a:cubicBezTo>
                    <a:pt x="0" y="689531"/>
                    <a:pt x="7484" y="707599"/>
                    <a:pt x="20805" y="720920"/>
                  </a:cubicBezTo>
                  <a:lnTo>
                    <a:pt x="139215" y="839330"/>
                  </a:lnTo>
                  <a:cubicBezTo>
                    <a:pt x="152536" y="852651"/>
                    <a:pt x="170604" y="860135"/>
                    <a:pt x="189443" y="860135"/>
                  </a:cubicBezTo>
                  <a:lnTo>
                    <a:pt x="2202648" y="860135"/>
                  </a:lnTo>
                  <a:cubicBezTo>
                    <a:pt x="2221487" y="860135"/>
                    <a:pt x="2239555" y="852651"/>
                    <a:pt x="2252876" y="839330"/>
                  </a:cubicBezTo>
                  <a:lnTo>
                    <a:pt x="2371286" y="720920"/>
                  </a:lnTo>
                  <a:cubicBezTo>
                    <a:pt x="2384607" y="707599"/>
                    <a:pt x="2392091" y="689531"/>
                    <a:pt x="2392091" y="670692"/>
                  </a:cubicBezTo>
                  <a:lnTo>
                    <a:pt x="2392091" y="189443"/>
                  </a:lnTo>
                  <a:cubicBezTo>
                    <a:pt x="2392091" y="170604"/>
                    <a:pt x="2384607" y="152536"/>
                    <a:pt x="2371286" y="139215"/>
                  </a:cubicBezTo>
                  <a:lnTo>
                    <a:pt x="2252876" y="20805"/>
                  </a:lnTo>
                  <a:cubicBezTo>
                    <a:pt x="2239555" y="7484"/>
                    <a:pt x="2221487" y="0"/>
                    <a:pt x="2202648" y="0"/>
                  </a:cubicBezTo>
                  <a:close/>
                </a:path>
              </a:pathLst>
            </a:custGeom>
            <a:solidFill>
              <a:srgbClr val="F0D8C0"/>
            </a:solidFill>
          </p:spPr>
        </p:sp>
        <p:sp>
          <p:nvSpPr>
            <p:cNvPr id="8" name="TextBox 8"/>
            <p:cNvSpPr txBox="1"/>
            <p:nvPr/>
          </p:nvSpPr>
          <p:spPr>
            <a:xfrm>
              <a:off x="63500" y="25400"/>
              <a:ext cx="2265091" cy="771235"/>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2394340" y="3788727"/>
            <a:ext cx="13499319" cy="3696970"/>
          </a:xfrm>
          <a:prstGeom prst="rect">
            <a:avLst/>
          </a:prstGeom>
        </p:spPr>
        <p:txBody>
          <a:bodyPr lIns="0" tIns="0" rIns="0" bIns="0" rtlCol="0" anchor="t">
            <a:spAutoFit/>
          </a:bodyPr>
          <a:lstStyle/>
          <a:p>
            <a:pPr algn="just">
              <a:lnSpc>
                <a:spcPts val="4200"/>
              </a:lnSpc>
            </a:pPr>
            <a:r>
              <a:rPr lang="en-US" sz="3000">
                <a:solidFill>
                  <a:srgbClr val="865639"/>
                </a:solidFill>
                <a:latin typeface="Times New Roman" panose="02020603050405020304"/>
                <a:ea typeface="Times New Roman" panose="02020603050405020304"/>
                <a:cs typeface="Times New Roman" panose="02020603050405020304"/>
                <a:sym typeface="Times New Roman" panose="02020603050405020304"/>
              </a:rPr>
              <a:t>Through this capstone project, we gained valuable insights into the loan approval dataset. This analysis provided a comprehensive understanding of the lending landscape, key borrowers, geographical distribution, and bank performance. Future steps include further data exploration, advanced analytical techniques like machine learning, and integration with other data sources for more comprehensive analysis.</a:t>
            </a:r>
            <a:endParaRPr lang="en-US" sz="3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060"/>
              </a:lnSpc>
            </a:pPr>
          </a:p>
        </p:txBody>
      </p:sp>
      <p:sp>
        <p:nvSpPr>
          <p:cNvPr id="10" name="TextBox 10"/>
          <p:cNvSpPr txBox="1"/>
          <p:nvPr/>
        </p:nvSpPr>
        <p:spPr>
          <a:xfrm>
            <a:off x="17037815" y="9001125"/>
            <a:ext cx="1045159"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27</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1" name="TextBox 11"/>
          <p:cNvSpPr txBox="1"/>
          <p:nvPr/>
        </p:nvSpPr>
        <p:spPr>
          <a:xfrm>
            <a:off x="4583528" y="714375"/>
            <a:ext cx="9120943"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Insights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2" name="Freeform 12"/>
          <p:cNvSpPr/>
          <p:nvPr/>
        </p:nvSpPr>
        <p:spPr>
          <a:xfrm>
            <a:off x="12531280" y="6858000"/>
            <a:ext cx="3559371" cy="3611908"/>
          </a:xfrm>
          <a:custGeom>
            <a:avLst/>
            <a:gdLst/>
            <a:ahLst/>
            <a:cxnLst/>
            <a:rect l="l" t="t" r="r" b="b"/>
            <a:pathLst>
              <a:path w="3559371" h="3611908">
                <a:moveTo>
                  <a:pt x="0" y="0"/>
                </a:moveTo>
                <a:lnTo>
                  <a:pt x="3559371" y="0"/>
                </a:lnTo>
                <a:lnTo>
                  <a:pt x="3559371" y="3611908"/>
                </a:lnTo>
                <a:lnTo>
                  <a:pt x="0" y="3611908"/>
                </a:lnTo>
                <a:lnTo>
                  <a:pt x="0" y="0"/>
                </a:lnTo>
                <a:close/>
              </a:path>
            </a:pathLst>
          </a:custGeom>
          <a:blipFill>
            <a:blip r:embed="rId4">
              <a:alphaModFix amt="9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5798634" y="3086100"/>
            <a:ext cx="6690732" cy="4114800"/>
          </a:xfrm>
          <a:custGeom>
            <a:avLst/>
            <a:gdLst/>
            <a:ahLst/>
            <a:cxnLst/>
            <a:rect l="l" t="t" r="r" b="b"/>
            <a:pathLst>
              <a:path w="6690732" h="4114800">
                <a:moveTo>
                  <a:pt x="0" y="0"/>
                </a:moveTo>
                <a:lnTo>
                  <a:pt x="6690732" y="0"/>
                </a:lnTo>
                <a:lnTo>
                  <a:pt x="669073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387457" y="4138930"/>
            <a:ext cx="7513086" cy="2075816"/>
          </a:xfrm>
          <a:prstGeom prst="rect">
            <a:avLst/>
          </a:prstGeom>
        </p:spPr>
        <p:txBody>
          <a:bodyPr lIns="0" tIns="0" rIns="0" bIns="0" rtlCol="0" anchor="t">
            <a:spAutoFit/>
          </a:bodyPr>
          <a:lstStyle/>
          <a:p>
            <a:pPr algn="ctr">
              <a:lnSpc>
                <a:spcPts val="728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THANK</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728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YOU</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6971505" y="8842057"/>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28</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406495" y="8115300"/>
            <a:ext cx="2259965" cy="255206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773045" y="522178"/>
            <a:ext cx="10741910" cy="2949574"/>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Dimensions and Facts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11200"/>
              </a:lnSpc>
            </a:pPr>
          </a:p>
        </p:txBody>
      </p:sp>
      <p:sp>
        <p:nvSpPr>
          <p:cNvPr id="7" name="Freeform 7"/>
          <p:cNvSpPr/>
          <p:nvPr/>
        </p:nvSpPr>
        <p:spPr>
          <a:xfrm>
            <a:off x="1792245" y="2492600"/>
            <a:ext cx="14343824" cy="6651400"/>
          </a:xfrm>
          <a:custGeom>
            <a:avLst/>
            <a:gdLst/>
            <a:ahLst/>
            <a:cxnLst/>
            <a:rect l="l" t="t" r="r" b="b"/>
            <a:pathLst>
              <a:path w="14343824" h="6651400">
                <a:moveTo>
                  <a:pt x="0" y="0"/>
                </a:moveTo>
                <a:lnTo>
                  <a:pt x="14343824" y="0"/>
                </a:lnTo>
                <a:lnTo>
                  <a:pt x="14343824" y="6651400"/>
                </a:lnTo>
                <a:lnTo>
                  <a:pt x="0" y="6651400"/>
                </a:lnTo>
                <a:lnTo>
                  <a:pt x="0" y="0"/>
                </a:lnTo>
                <a:close/>
              </a:path>
            </a:pathLst>
          </a:custGeom>
          <a:blipFill>
            <a:blip r:embed="rId4"/>
            <a:stretch>
              <a:fillRect t="-103317" b="-12333"/>
            </a:stretch>
          </a:blipFill>
        </p:spPr>
      </p:sp>
      <p:sp>
        <p:nvSpPr>
          <p:cNvPr id="8" name="TextBox 8"/>
          <p:cNvSpPr txBox="1"/>
          <p:nvPr/>
        </p:nvSpPr>
        <p:spPr>
          <a:xfrm>
            <a:off x="4150834" y="2849345"/>
            <a:ext cx="9986332" cy="4822822"/>
          </a:xfrm>
          <a:prstGeom prst="rect">
            <a:avLst/>
          </a:prstGeom>
        </p:spPr>
        <p:txBody>
          <a:bodyPr lIns="0" tIns="0" rIns="0" bIns="0" rtlCol="0" anchor="t">
            <a:spAutoFit/>
          </a:bodyPr>
          <a:lstStyle/>
          <a:p>
            <a:pPr algn="l">
              <a:lnSpc>
                <a:spcPts val="6160"/>
              </a:lnSpc>
            </a:pPr>
            <a:r>
              <a:rPr lang="en-US" sz="4400">
                <a:solidFill>
                  <a:srgbClr val="865639"/>
                </a:solidFill>
                <a:latin typeface="Times New Roman" panose="02020603050405020304"/>
                <a:ea typeface="Times New Roman" panose="02020603050405020304"/>
                <a:cs typeface="Times New Roman" panose="02020603050405020304"/>
                <a:sym typeface="Times New Roman" panose="02020603050405020304"/>
              </a:rPr>
              <a:t>Dimension Tables:</a:t>
            </a:r>
            <a:endParaRPr lang="en-US" sz="44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2331720" lvl="3" indent="-582930" algn="l">
              <a:lnSpc>
                <a:spcPts val="5040"/>
              </a:lnSpc>
              <a:buFont typeface="Arial" panose="020B0604020202020204"/>
              <a:buChar char="￭"/>
            </a:pPr>
            <a:r>
              <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dim_borrower_data</a:t>
            </a:r>
            <a:endPar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2331720" lvl="3" indent="-582930" algn="l">
              <a:lnSpc>
                <a:spcPts val="5040"/>
              </a:lnSpc>
              <a:buFont typeface="Arial" panose="020B0604020202020204"/>
              <a:buChar char="￭"/>
            </a:pPr>
            <a:r>
              <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dim_bank_data</a:t>
            </a:r>
            <a:endPar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2331720" lvl="3" indent="-582930" algn="l">
              <a:lnSpc>
                <a:spcPts val="5040"/>
              </a:lnSpc>
              <a:buFont typeface="Arial" panose="020B0604020202020204"/>
              <a:buChar char="￭"/>
            </a:pPr>
            <a:r>
              <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dim_loandetails_data</a:t>
            </a:r>
            <a:endPar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2331720" lvl="3" indent="-582930" algn="l">
              <a:lnSpc>
                <a:spcPts val="5040"/>
              </a:lnSpc>
              <a:buFont typeface="Arial" panose="020B0604020202020204"/>
              <a:buChar char="￭"/>
            </a:pPr>
            <a:r>
              <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dim_geography_data</a:t>
            </a:r>
            <a:endPar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6160"/>
              </a:lnSpc>
            </a:pPr>
            <a:r>
              <a:rPr lang="en-US" sz="4400">
                <a:solidFill>
                  <a:srgbClr val="865639"/>
                </a:solidFill>
                <a:latin typeface="Times New Roman" panose="02020603050405020304"/>
                <a:ea typeface="Times New Roman" panose="02020603050405020304"/>
                <a:cs typeface="Times New Roman" panose="02020603050405020304"/>
                <a:sym typeface="Times New Roman" panose="02020603050405020304"/>
              </a:rPr>
              <a:t>Fact Table:</a:t>
            </a:r>
            <a:endParaRPr lang="en-US" sz="44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2331720" lvl="3" indent="-582930" algn="l">
              <a:lnSpc>
                <a:spcPts val="5040"/>
              </a:lnSpc>
              <a:buFont typeface="Arial" panose="020B0604020202020204"/>
              <a:buChar char="￭"/>
            </a:pPr>
            <a:r>
              <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rPr>
              <a:t>Loan_Fact</a:t>
            </a:r>
            <a:endParaRPr lang="en-US" sz="3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 name="Freeform 9"/>
          <p:cNvSpPr/>
          <p:nvPr/>
        </p:nvSpPr>
        <p:spPr>
          <a:xfrm>
            <a:off x="13425114" y="6549006"/>
            <a:ext cx="2551993" cy="2553410"/>
          </a:xfrm>
          <a:custGeom>
            <a:avLst/>
            <a:gdLst/>
            <a:ahLst/>
            <a:cxnLst/>
            <a:rect l="l" t="t" r="r" b="b"/>
            <a:pathLst>
              <a:path w="2551993" h="2553410">
                <a:moveTo>
                  <a:pt x="0" y="0"/>
                </a:moveTo>
                <a:lnTo>
                  <a:pt x="2551993" y="0"/>
                </a:lnTo>
                <a:lnTo>
                  <a:pt x="2551993" y="2553410"/>
                </a:lnTo>
                <a:lnTo>
                  <a:pt x="0" y="2553410"/>
                </a:lnTo>
                <a:lnTo>
                  <a:pt x="0" y="0"/>
                </a:lnTo>
                <a:close/>
              </a:path>
            </a:pathLst>
          </a:custGeom>
          <a:blipFill>
            <a:blip r:embed="rId5">
              <a:alphaModFix amt="49000"/>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7058468" y="9115425"/>
            <a:ext cx="955900"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02</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604615" y="7962900"/>
            <a:ext cx="1787525" cy="253428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3773045" y="25546"/>
            <a:ext cx="10741910" cy="1460500"/>
          </a:xfrm>
          <a:prstGeom prst="rect">
            <a:avLst/>
          </a:prstGeom>
        </p:spPr>
        <p:txBody>
          <a:bodyPr lIns="0" tIns="0" rIns="0" bIns="0" rtlCol="0" anchor="t">
            <a:spAutoFit/>
          </a:bodyPr>
          <a:lstStyle/>
          <a:p>
            <a:pPr algn="ctr">
              <a:lnSpc>
                <a:spcPts val="5600"/>
              </a:lnSpc>
            </a:pPr>
            <a:r>
              <a:rPr lang="en-US" sz="4000">
                <a:solidFill>
                  <a:srgbClr val="865639"/>
                </a:solidFill>
                <a:latin typeface="Times New Roman" panose="02020603050405020304"/>
                <a:ea typeface="Times New Roman" panose="02020603050405020304"/>
                <a:cs typeface="Times New Roman" panose="02020603050405020304"/>
                <a:sym typeface="Times New Roman" panose="02020603050405020304"/>
              </a:rPr>
              <a:t>ER Diagram</a:t>
            </a:r>
            <a:endParaRPr lang="en-US" sz="4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5600"/>
              </a:lnSpc>
            </a:pPr>
          </a:p>
        </p:txBody>
      </p:sp>
      <p:sp>
        <p:nvSpPr>
          <p:cNvPr id="7" name="Freeform 7"/>
          <p:cNvSpPr/>
          <p:nvPr/>
        </p:nvSpPr>
        <p:spPr>
          <a:xfrm>
            <a:off x="2247244" y="880694"/>
            <a:ext cx="13793513" cy="8525611"/>
          </a:xfrm>
          <a:custGeom>
            <a:avLst/>
            <a:gdLst/>
            <a:ahLst/>
            <a:cxnLst/>
            <a:rect l="l" t="t" r="r" b="b"/>
            <a:pathLst>
              <a:path w="13793513" h="8525611">
                <a:moveTo>
                  <a:pt x="0" y="0"/>
                </a:moveTo>
                <a:lnTo>
                  <a:pt x="13793512" y="0"/>
                </a:lnTo>
                <a:lnTo>
                  <a:pt x="13793512" y="8525612"/>
                </a:lnTo>
                <a:lnTo>
                  <a:pt x="0" y="8525612"/>
                </a:lnTo>
                <a:lnTo>
                  <a:pt x="0" y="0"/>
                </a:lnTo>
                <a:close/>
              </a:path>
            </a:pathLst>
          </a:custGeom>
          <a:blipFill>
            <a:blip r:embed="rId4"/>
            <a:stretch>
              <a:fillRect l="-3389" r="-928"/>
            </a:stretch>
          </a:blipFill>
        </p:spPr>
      </p:sp>
      <p:sp>
        <p:nvSpPr>
          <p:cNvPr id="8" name="TextBox 8"/>
          <p:cNvSpPr txBox="1"/>
          <p:nvPr/>
        </p:nvSpPr>
        <p:spPr>
          <a:xfrm>
            <a:off x="17058468" y="9115425"/>
            <a:ext cx="955900"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03</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3" name="Freeform 3"/>
          <p:cNvSpPr/>
          <p:nvPr/>
        </p:nvSpPr>
        <p:spPr>
          <a:xfrm>
            <a:off x="0" y="4572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4" name="Freeform 4"/>
          <p:cNvSpPr/>
          <p:nvPr/>
        </p:nvSpPr>
        <p:spPr>
          <a:xfrm>
            <a:off x="0" y="9144000"/>
            <a:ext cx="18288000" cy="4572000"/>
          </a:xfrm>
          <a:custGeom>
            <a:avLst/>
            <a:gdLst/>
            <a:ahLst/>
            <a:cxnLst/>
            <a:rect l="l" t="t" r="r" b="b"/>
            <a:pathLst>
              <a:path w="18288000" h="4572000">
                <a:moveTo>
                  <a:pt x="0" y="0"/>
                </a:moveTo>
                <a:lnTo>
                  <a:pt x="18288000" y="0"/>
                </a:lnTo>
                <a:lnTo>
                  <a:pt x="18288000" y="4572000"/>
                </a:lnTo>
                <a:lnTo>
                  <a:pt x="0" y="4572000"/>
                </a:lnTo>
                <a:lnTo>
                  <a:pt x="0" y="0"/>
                </a:lnTo>
                <a:close/>
              </a:path>
            </a:pathLst>
          </a:custGeom>
          <a:blipFill>
            <a:blip r:embed="rId1">
              <a:alphaModFix amt="34000"/>
            </a:blip>
            <a:stretch>
              <a:fillRect/>
            </a:stretch>
          </a:blipFill>
        </p:spPr>
      </p:sp>
      <p:sp>
        <p:nvSpPr>
          <p:cNvPr id="5" name="Freeform 5"/>
          <p:cNvSpPr/>
          <p:nvPr/>
        </p:nvSpPr>
        <p:spPr>
          <a:xfrm>
            <a:off x="16535400" y="8267700"/>
            <a:ext cx="1750695" cy="218630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0">
            <a:off x="1333370" y="3146791"/>
            <a:ext cx="15787630" cy="5676828"/>
            <a:chOff x="0" y="0"/>
            <a:chExt cx="2392091" cy="860135"/>
          </a:xfrm>
        </p:grpSpPr>
        <p:sp>
          <p:nvSpPr>
            <p:cNvPr id="7" name="Freeform 7"/>
            <p:cNvSpPr/>
            <p:nvPr/>
          </p:nvSpPr>
          <p:spPr>
            <a:xfrm>
              <a:off x="0" y="0"/>
              <a:ext cx="2392091" cy="860135"/>
            </a:xfrm>
            <a:custGeom>
              <a:avLst/>
              <a:gdLst/>
              <a:ahLst/>
              <a:cxnLst/>
              <a:rect l="l" t="t" r="r" b="b"/>
              <a:pathLst>
                <a:path w="2392091" h="860135">
                  <a:moveTo>
                    <a:pt x="2202648" y="0"/>
                  </a:moveTo>
                  <a:lnTo>
                    <a:pt x="189443" y="0"/>
                  </a:lnTo>
                  <a:cubicBezTo>
                    <a:pt x="170604" y="0"/>
                    <a:pt x="152536" y="7484"/>
                    <a:pt x="139215" y="20805"/>
                  </a:cubicBezTo>
                  <a:lnTo>
                    <a:pt x="20805" y="139215"/>
                  </a:lnTo>
                  <a:cubicBezTo>
                    <a:pt x="7484" y="152536"/>
                    <a:pt x="0" y="170604"/>
                    <a:pt x="0" y="189443"/>
                  </a:cubicBezTo>
                  <a:lnTo>
                    <a:pt x="0" y="670692"/>
                  </a:lnTo>
                  <a:cubicBezTo>
                    <a:pt x="0" y="689531"/>
                    <a:pt x="7484" y="707599"/>
                    <a:pt x="20805" y="720920"/>
                  </a:cubicBezTo>
                  <a:lnTo>
                    <a:pt x="139215" y="839330"/>
                  </a:lnTo>
                  <a:cubicBezTo>
                    <a:pt x="152536" y="852651"/>
                    <a:pt x="170604" y="860135"/>
                    <a:pt x="189443" y="860135"/>
                  </a:cubicBezTo>
                  <a:lnTo>
                    <a:pt x="2202648" y="860135"/>
                  </a:lnTo>
                  <a:cubicBezTo>
                    <a:pt x="2221487" y="860135"/>
                    <a:pt x="2239555" y="852651"/>
                    <a:pt x="2252876" y="839330"/>
                  </a:cubicBezTo>
                  <a:lnTo>
                    <a:pt x="2371286" y="720920"/>
                  </a:lnTo>
                  <a:cubicBezTo>
                    <a:pt x="2384607" y="707599"/>
                    <a:pt x="2392091" y="689531"/>
                    <a:pt x="2392091" y="670692"/>
                  </a:cubicBezTo>
                  <a:lnTo>
                    <a:pt x="2392091" y="189443"/>
                  </a:lnTo>
                  <a:cubicBezTo>
                    <a:pt x="2392091" y="170604"/>
                    <a:pt x="2384607" y="152536"/>
                    <a:pt x="2371286" y="139215"/>
                  </a:cubicBezTo>
                  <a:lnTo>
                    <a:pt x="2252876" y="20805"/>
                  </a:lnTo>
                  <a:cubicBezTo>
                    <a:pt x="2239555" y="7484"/>
                    <a:pt x="2221487" y="0"/>
                    <a:pt x="2202648" y="0"/>
                  </a:cubicBezTo>
                  <a:close/>
                </a:path>
              </a:pathLst>
            </a:custGeom>
            <a:solidFill>
              <a:srgbClr val="F0D8C0"/>
            </a:solidFill>
          </p:spPr>
        </p:sp>
        <p:sp>
          <p:nvSpPr>
            <p:cNvPr id="8" name="TextBox 8"/>
            <p:cNvSpPr txBox="1"/>
            <p:nvPr/>
          </p:nvSpPr>
          <p:spPr>
            <a:xfrm>
              <a:off x="63500" y="25400"/>
              <a:ext cx="2265091" cy="771235"/>
            </a:xfrm>
            <a:prstGeom prst="rect">
              <a:avLst/>
            </a:prstGeom>
          </p:spPr>
          <p:txBody>
            <a:bodyPr lIns="50800" tIns="50800" rIns="50800" bIns="50800" rtlCol="0" anchor="ctr"/>
            <a:lstStyle/>
            <a:p>
              <a:pPr algn="ctr">
                <a:lnSpc>
                  <a:spcPts val="2660"/>
                </a:lnSpc>
              </a:pPr>
            </a:p>
          </p:txBody>
        </p:sp>
      </p:grpSp>
      <p:sp>
        <p:nvSpPr>
          <p:cNvPr id="9" name="TextBox 9"/>
          <p:cNvSpPr txBox="1"/>
          <p:nvPr/>
        </p:nvSpPr>
        <p:spPr>
          <a:xfrm>
            <a:off x="2394340" y="3499815"/>
            <a:ext cx="13499319" cy="4610735"/>
          </a:xfrm>
          <a:prstGeom prst="rect">
            <a:avLst/>
          </a:prstGeom>
        </p:spPr>
        <p:txBody>
          <a:bodyPr lIns="0" tIns="0" rIns="0" bIns="0" rtlCol="0" anchor="t">
            <a:spAutoFit/>
          </a:bodyPr>
          <a:lstStyle/>
          <a:p>
            <a:pPr algn="just">
              <a:lnSpc>
                <a:spcPts val="3640"/>
              </a:lnSpc>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DIMENSION TABES:</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640"/>
              </a:lnSpc>
            </a:pPr>
          </a:p>
          <a:p>
            <a:pPr marL="561340" lvl="1" indent="-280670" algn="just">
              <a:lnSpc>
                <a:spcPts val="3640"/>
              </a:lnSpc>
              <a:buAutoNum type="arabicPeriod"/>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 Dim_borrower_data --&gt;SCD2</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just">
              <a:lnSpc>
                <a:spcPts val="3640"/>
              </a:lnSpc>
              <a:buAutoNum type="arabicPeriod"/>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 </a:t>
            </a: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Dim_bank_data      ----&gt; SCD2</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just">
              <a:lnSpc>
                <a:spcPts val="3640"/>
              </a:lnSpc>
              <a:buAutoNum type="arabicPeriod"/>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 </a:t>
            </a: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Dim_loandetails_data  --&gt;SCD1</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just">
              <a:lnSpc>
                <a:spcPts val="3640"/>
              </a:lnSpc>
              <a:buAutoNum type="arabicPeriod"/>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 </a:t>
            </a: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Dim_geography_data --&gt;Regular mapping</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640"/>
              </a:lnSpc>
            </a:pPr>
          </a:p>
          <a:p>
            <a:pPr algn="just">
              <a:lnSpc>
                <a:spcPts val="3640"/>
              </a:lnSpc>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FACT TABLE:</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marL="561340" lvl="1" indent="-280670" algn="just">
              <a:lnSpc>
                <a:spcPts val="3640"/>
              </a:lnSpc>
              <a:buAutoNum type="arabicPeriod"/>
            </a:pPr>
            <a:r>
              <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rPr>
              <a:t>Loan_Fact  --&gt; SCD1</a:t>
            </a:r>
            <a:endParaRPr lang="en-US" sz="26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640"/>
              </a:lnSpc>
            </a:pPr>
          </a:p>
        </p:txBody>
      </p:sp>
      <p:sp>
        <p:nvSpPr>
          <p:cNvPr id="10" name="Freeform 10"/>
          <p:cNvSpPr/>
          <p:nvPr/>
        </p:nvSpPr>
        <p:spPr>
          <a:xfrm>
            <a:off x="12586788" y="4026323"/>
            <a:ext cx="3306872" cy="3662493"/>
          </a:xfrm>
          <a:custGeom>
            <a:avLst/>
            <a:gdLst/>
            <a:ahLst/>
            <a:cxnLst/>
            <a:rect l="l" t="t" r="r" b="b"/>
            <a:pathLst>
              <a:path w="3306872" h="3662493">
                <a:moveTo>
                  <a:pt x="0" y="0"/>
                </a:moveTo>
                <a:lnTo>
                  <a:pt x="3306872" y="0"/>
                </a:lnTo>
                <a:lnTo>
                  <a:pt x="3306872" y="3662494"/>
                </a:lnTo>
                <a:lnTo>
                  <a:pt x="0" y="3662494"/>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04</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2" name="TextBox 12"/>
          <p:cNvSpPr txBox="1"/>
          <p:nvPr/>
        </p:nvSpPr>
        <p:spPr>
          <a:xfrm>
            <a:off x="4002694" y="714375"/>
            <a:ext cx="10282612" cy="1530349"/>
          </a:xfrm>
          <a:prstGeom prst="rect">
            <a:avLst/>
          </a:prstGeom>
        </p:spPr>
        <p:txBody>
          <a:bodyPr lIns="0" tIns="0" rIns="0" bIns="0" rtlCol="0" anchor="t">
            <a:spAutoFit/>
          </a:bodyPr>
          <a:lstStyle/>
          <a:p>
            <a:pPr algn="ctr">
              <a:lnSpc>
                <a:spcPts val="11200"/>
              </a:lnSpc>
            </a:pPr>
            <a:r>
              <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rPr>
              <a:t>LOAD TYPES</a:t>
            </a:r>
            <a:endParaRPr lang="en-US" sz="8000">
              <a:solidFill>
                <a:srgbClr val="865639"/>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928674" y="1622995"/>
            <a:ext cx="16430652" cy="7635305"/>
          </a:xfrm>
          <a:custGeom>
            <a:avLst/>
            <a:gdLst/>
            <a:ahLst/>
            <a:cxnLst/>
            <a:rect l="l" t="t" r="r" b="b"/>
            <a:pathLst>
              <a:path w="16430652" h="7635305">
                <a:moveTo>
                  <a:pt x="0" y="0"/>
                </a:moveTo>
                <a:lnTo>
                  <a:pt x="16430652" y="0"/>
                </a:lnTo>
                <a:lnTo>
                  <a:pt x="16430652" y="7635305"/>
                </a:lnTo>
                <a:lnTo>
                  <a:pt x="0" y="7635305"/>
                </a:lnTo>
                <a:lnTo>
                  <a:pt x="0" y="0"/>
                </a:lnTo>
                <a:close/>
              </a:path>
            </a:pathLst>
          </a:custGeom>
          <a:blipFill>
            <a:blip r:embed="rId1"/>
            <a:stretch>
              <a:fillRect l="-2668" r="-7145" b="-1314"/>
            </a:stretch>
          </a:blipFill>
        </p:spPr>
      </p:sp>
      <p:sp>
        <p:nvSpPr>
          <p:cNvPr id="3" name="TextBox 3"/>
          <p:cNvSpPr txBox="1"/>
          <p:nvPr/>
        </p:nvSpPr>
        <p:spPr>
          <a:xfrm>
            <a:off x="5506521" y="162495"/>
            <a:ext cx="7274957" cy="1212850"/>
          </a:xfrm>
          <a:prstGeom prst="rect">
            <a:avLst/>
          </a:prstGeom>
        </p:spPr>
        <p:txBody>
          <a:bodyPr lIns="0" tIns="0" rIns="0" bIns="0" rtlCol="0" anchor="t">
            <a:spAutoFit/>
          </a:bodyPr>
          <a:lstStyle/>
          <a:p>
            <a:pPr algn="ctr">
              <a:lnSpc>
                <a:spcPts val="560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Mapping: m_src_to_stg_capstone</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500"/>
              </a:lnSpc>
              <a:spcBef>
                <a:spcPct val="0"/>
              </a:spcBef>
            </a:pPr>
            <a:r>
              <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rPr>
              <a:t>SOURCE TO STAGING</a:t>
            </a:r>
            <a:endPar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Freeform 4"/>
          <p:cNvSpPr/>
          <p:nvPr/>
        </p:nvSpPr>
        <p:spPr>
          <a:xfrm>
            <a:off x="16578734" y="7747635"/>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05</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50000">
              <a:srgbClr val="E5E0D5">
                <a:alpha val="100000"/>
              </a:srgbClr>
            </a:gs>
            <a:gs pos="100000">
              <a:srgbClr val="E5E0D5">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750603" y="1431753"/>
            <a:ext cx="14786794" cy="7956232"/>
          </a:xfrm>
          <a:custGeom>
            <a:avLst/>
            <a:gdLst/>
            <a:ahLst/>
            <a:cxnLst/>
            <a:rect l="l" t="t" r="r" b="b"/>
            <a:pathLst>
              <a:path w="14786794" h="7956232">
                <a:moveTo>
                  <a:pt x="0" y="0"/>
                </a:moveTo>
                <a:lnTo>
                  <a:pt x="14786794" y="0"/>
                </a:lnTo>
                <a:lnTo>
                  <a:pt x="14786794" y="7956233"/>
                </a:lnTo>
                <a:lnTo>
                  <a:pt x="0" y="7956233"/>
                </a:lnTo>
                <a:lnTo>
                  <a:pt x="0" y="0"/>
                </a:lnTo>
                <a:close/>
              </a:path>
            </a:pathLst>
          </a:custGeom>
          <a:blipFill>
            <a:blip r:embed="rId1"/>
            <a:stretch>
              <a:fillRect t="-5544" b="-5544"/>
            </a:stretch>
          </a:blipFill>
        </p:spPr>
      </p:sp>
      <p:sp>
        <p:nvSpPr>
          <p:cNvPr id="3" name="TextBox 3"/>
          <p:cNvSpPr txBox="1"/>
          <p:nvPr/>
        </p:nvSpPr>
        <p:spPr>
          <a:xfrm>
            <a:off x="5812810" y="612457"/>
            <a:ext cx="6662381" cy="689610"/>
          </a:xfrm>
          <a:prstGeom prst="rect">
            <a:avLst/>
          </a:prstGeom>
        </p:spPr>
        <p:txBody>
          <a:bodyPr lIns="0" tIns="0" rIns="0" bIns="0" rtlCol="0" anchor="t">
            <a:spAutoFit/>
          </a:bodyPr>
          <a:lstStyle/>
          <a:p>
            <a:pPr algn="ctr">
              <a:lnSpc>
                <a:spcPts val="5040"/>
              </a:lnSpc>
              <a:spcBef>
                <a:spcPct val="0"/>
              </a:spcBef>
            </a:pPr>
            <a:r>
              <a:rPr lang="en-US" sz="3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Workflow: wf_src_to_stg_capstone</a:t>
            </a:r>
            <a:endParaRPr lang="en-US" sz="36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Freeform 4"/>
          <p:cNvSpPr/>
          <p:nvPr/>
        </p:nvSpPr>
        <p:spPr>
          <a:xfrm>
            <a:off x="16537305" y="8039100"/>
            <a:ext cx="1793240" cy="2505075"/>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06</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716035" y="1726078"/>
            <a:ext cx="16855930" cy="6162400"/>
          </a:xfrm>
          <a:custGeom>
            <a:avLst/>
            <a:gdLst/>
            <a:ahLst/>
            <a:cxnLst/>
            <a:rect l="l" t="t" r="r" b="b"/>
            <a:pathLst>
              <a:path w="16855930" h="6162400">
                <a:moveTo>
                  <a:pt x="0" y="0"/>
                </a:moveTo>
                <a:lnTo>
                  <a:pt x="16855930" y="0"/>
                </a:lnTo>
                <a:lnTo>
                  <a:pt x="16855930" y="6162400"/>
                </a:lnTo>
                <a:lnTo>
                  <a:pt x="0" y="6162400"/>
                </a:lnTo>
                <a:lnTo>
                  <a:pt x="0" y="0"/>
                </a:lnTo>
                <a:close/>
              </a:path>
            </a:pathLst>
          </a:custGeom>
          <a:blipFill>
            <a:blip r:embed="rId1"/>
            <a:stretch>
              <a:fillRect l="-2551" r="-625"/>
            </a:stretch>
          </a:blipFill>
        </p:spPr>
      </p:sp>
      <p:sp>
        <p:nvSpPr>
          <p:cNvPr id="3" name="TextBox 3"/>
          <p:cNvSpPr txBox="1"/>
          <p:nvPr/>
        </p:nvSpPr>
        <p:spPr>
          <a:xfrm>
            <a:off x="2599732" y="265578"/>
            <a:ext cx="13088536" cy="1212850"/>
          </a:xfrm>
          <a:prstGeom prst="rect">
            <a:avLst/>
          </a:prstGeom>
        </p:spPr>
        <p:txBody>
          <a:bodyPr lIns="0" tIns="0" rIns="0" bIns="0" rtlCol="0" anchor="t">
            <a:spAutoFit/>
          </a:bodyPr>
          <a:lstStyle/>
          <a:p>
            <a:pPr algn="ctr">
              <a:lnSpc>
                <a:spcPts val="560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Mapping: m_dim_geo</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500"/>
              </a:lnSpc>
              <a:spcBef>
                <a:spcPct val="0"/>
              </a:spcBef>
            </a:pPr>
            <a:r>
              <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rPr>
              <a:t>Dim_geography_data</a:t>
            </a:r>
            <a:endPar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Freeform 4"/>
          <p:cNvSpPr/>
          <p:nvPr/>
        </p:nvSpPr>
        <p:spPr>
          <a:xfrm>
            <a:off x="16531644"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07</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BC9B"/>
        </a:solidFill>
        <a:effectLst/>
      </p:bgPr>
    </p:bg>
    <p:spTree>
      <p:nvGrpSpPr>
        <p:cNvPr id="1" name=""/>
        <p:cNvGrpSpPr/>
        <p:nvPr/>
      </p:nvGrpSpPr>
      <p:grpSpPr>
        <a:xfrm>
          <a:off x="0" y="0"/>
          <a:ext cx="0" cy="0"/>
          <a:chOff x="0" y="0"/>
          <a:chExt cx="0" cy="0"/>
        </a:xfrm>
      </p:grpSpPr>
      <p:sp>
        <p:nvSpPr>
          <p:cNvPr id="2" name="Freeform 2"/>
          <p:cNvSpPr/>
          <p:nvPr/>
        </p:nvSpPr>
        <p:spPr>
          <a:xfrm>
            <a:off x="824841" y="1631950"/>
            <a:ext cx="16638317" cy="7094140"/>
          </a:xfrm>
          <a:custGeom>
            <a:avLst/>
            <a:gdLst/>
            <a:ahLst/>
            <a:cxnLst/>
            <a:rect l="l" t="t" r="r" b="b"/>
            <a:pathLst>
              <a:path w="16638317" h="7094140">
                <a:moveTo>
                  <a:pt x="0" y="0"/>
                </a:moveTo>
                <a:lnTo>
                  <a:pt x="16638318" y="0"/>
                </a:lnTo>
                <a:lnTo>
                  <a:pt x="16638318" y="7094140"/>
                </a:lnTo>
                <a:lnTo>
                  <a:pt x="0" y="7094140"/>
                </a:lnTo>
                <a:lnTo>
                  <a:pt x="0" y="0"/>
                </a:lnTo>
                <a:close/>
              </a:path>
            </a:pathLst>
          </a:custGeom>
          <a:blipFill>
            <a:blip r:embed="rId1"/>
            <a:stretch>
              <a:fillRect/>
            </a:stretch>
          </a:blipFill>
        </p:spPr>
      </p:sp>
      <p:sp>
        <p:nvSpPr>
          <p:cNvPr id="3" name="TextBox 3"/>
          <p:cNvSpPr txBox="1"/>
          <p:nvPr/>
        </p:nvSpPr>
        <p:spPr>
          <a:xfrm>
            <a:off x="5776020" y="222250"/>
            <a:ext cx="6735961" cy="1212850"/>
          </a:xfrm>
          <a:prstGeom prst="rect">
            <a:avLst/>
          </a:prstGeom>
        </p:spPr>
        <p:txBody>
          <a:bodyPr lIns="0" tIns="0" rIns="0" bIns="0" rtlCol="0" anchor="t">
            <a:spAutoFit/>
          </a:bodyPr>
          <a:lstStyle/>
          <a:p>
            <a:pPr algn="ctr">
              <a:lnSpc>
                <a:spcPts val="560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Mapping: m_loan_details_scd1</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500"/>
              </a:lnSpc>
              <a:spcBef>
                <a:spcPct val="0"/>
              </a:spcBef>
            </a:pPr>
            <a:r>
              <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rPr>
              <a:t>dim_loandetails_data</a:t>
            </a:r>
            <a:endParaRPr lang="en-US" sz="25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Freeform 4"/>
          <p:cNvSpPr/>
          <p:nvPr/>
        </p:nvSpPr>
        <p:spPr>
          <a:xfrm>
            <a:off x="16522119" y="7825711"/>
            <a:ext cx="4222276" cy="4114800"/>
          </a:xfrm>
          <a:custGeom>
            <a:avLst/>
            <a:gdLst/>
            <a:ahLst/>
            <a:cxnLst/>
            <a:rect l="l" t="t" r="r" b="b"/>
            <a:pathLst>
              <a:path w="4222276" h="4114800">
                <a:moveTo>
                  <a:pt x="0" y="0"/>
                </a:moveTo>
                <a:lnTo>
                  <a:pt x="4222276" y="0"/>
                </a:lnTo>
                <a:lnTo>
                  <a:pt x="42222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991524" y="9115425"/>
            <a:ext cx="1089788" cy="689610"/>
          </a:xfrm>
          <a:prstGeom prst="rect">
            <a:avLst/>
          </a:prstGeom>
        </p:spPr>
        <p:txBody>
          <a:bodyPr lIns="0" tIns="0" rIns="0" bIns="0" rtlCol="0" anchor="t">
            <a:spAutoFit/>
          </a:bodyPr>
          <a:lstStyle/>
          <a:p>
            <a:pPr algn="ctr">
              <a:lnSpc>
                <a:spcPts val="5040"/>
              </a:lnSpc>
            </a:pPr>
            <a:r>
              <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rPr>
              <a:t>08</a:t>
            </a:r>
            <a:endParaRPr lang="en-US" sz="3600" b="1">
              <a:solidFill>
                <a:srgbClr val="865639"/>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2379</Words>
  <Application>WPS Presentation</Application>
  <PresentationFormat>On-screen Show (4:3)</PresentationFormat>
  <Paragraphs>193</Paragraphs>
  <Slides>29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SimSun</vt:lpstr>
      <vt:lpstr>Wingdings</vt:lpstr>
      <vt:lpstr>Times New Roman</vt:lpstr>
      <vt:lpstr>Times New Roman Bold</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Aesthetic Group Project Presentation</dc:title>
  <dc:creator/>
  <cp:lastModifiedBy>Deekshita Ganapathineedi</cp:lastModifiedBy>
  <cp:revision>2</cp:revision>
  <dcterms:created xsi:type="dcterms:W3CDTF">2006-08-16T00:00:00Z</dcterms:created>
  <dcterms:modified xsi:type="dcterms:W3CDTF">2024-12-08T12:41:58Z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7BC71851612C4A73A97A1961E7EB2A52_12</vt:lpwstr>
  </property>
  <property fmtid="{D5CDD505-2E9C-101B-9397-08002B2CF9AE}" pid="3" name="KSOProductBuildVer">
    <vt:lpwstr>1033-12.2.0.19307</vt:lpwstr>
  </property>
</Properties>
</file>